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7010400" cy="9296400"/>
  <p:embeddedFontLst>
    <p:embeddedFont>
      <p:font typeface="Barlow" panose="020B0604020202020204" charset="0"/>
      <p:regular r:id="rId38"/>
      <p:bold r:id="rId39"/>
      <p:italic r:id="rId40"/>
      <p:boldItalic r:id="rId41"/>
    </p:embeddedFont>
    <p:embeddedFont>
      <p:font typeface="Barlow Medium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elvetica Neue" panose="020B0604020202020204" charset="0"/>
      <p:regular r:id="rId50"/>
      <p:bold r:id="rId51"/>
      <p:italic r:id="rId52"/>
      <p:boldItalic r:id="rId53"/>
    </p:embeddedFont>
    <p:embeddedFont>
      <p:font typeface="Helvetica Neue Light" panose="020B0604020202020204" charset="0"/>
      <p:regular r:id="rId54"/>
      <p:bold r:id="rId55"/>
      <p:italic r:id="rId56"/>
      <p:boldItalic r:id="rId57"/>
    </p:embeddedFont>
    <p:embeddedFont>
      <p:font typeface="Impact" panose="020B0806030902050204" pitchFamily="34" charset="0"/>
      <p:regular r:id="rId58"/>
    </p:embeddedFont>
    <p:embeddedFont>
      <p:font typeface="Montserrat" panose="00000500000000000000" pitchFamily="2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Roboto Thin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6883B3-8D2D-4DDC-BA0B-2824E62E404D}">
  <a:tblStyle styleId="{F06883B3-8D2D-4DDC-BA0B-2824E62E40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63607" autoAdjust="0"/>
  </p:normalViewPr>
  <p:slideViewPr>
    <p:cSldViewPr snapToGrid="0">
      <p:cViewPr varScale="1">
        <p:scale>
          <a:sx n="66" d="100"/>
          <a:sy n="66" d="100"/>
        </p:scale>
        <p:origin x="21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Relationship Id="rId34" Type="http://schemas.openxmlformats.org/officeDocument/2006/relationships/slide" Target="slides/slide32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7" y="0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2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1231c4f4d_2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1231c4f4d_2_732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a1231c4f4d_2_732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1231c4f4d_2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1231c4f4d_2_775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ga1231c4f4d_2_77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1231c4f4d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1231c4f4d_2_438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5" name="Google Shape;235;ga1231c4f4d_2_438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1188e371f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1188e371f_0_717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247" name="Google Shape;247;ga1188e371f_0_717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8a57a1e22_2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8a57a1e22_2_1509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24242"/>
              </a:solidFill>
            </a:endParaRPr>
          </a:p>
        </p:txBody>
      </p:sp>
      <p:sp>
        <p:nvSpPr>
          <p:cNvPr id="275" name="Google Shape;275;ga8a57a1e22_2_1509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143f3ac9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143f3ac92_0_156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ga143f3ac92_0_156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8a57a1e22_2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8a57a1e22_2_1619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10" name="Google Shape;310;ga8a57a1e22_2_1619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8a57a1e22_2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8a57a1e22_2_1355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200" dirty="0">
              <a:highlight>
                <a:srgbClr val="FFFFFF"/>
              </a:highlight>
            </a:endParaRPr>
          </a:p>
        </p:txBody>
      </p:sp>
      <p:sp>
        <p:nvSpPr>
          <p:cNvPr id="352" name="Google Shape;352;ga8a57a1e22_2_135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8d3872a48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8d3872a48_0_543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E31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ga8d3872a48_0_543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8d3872a48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8d3872a48_0_61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06" name="Google Shape;406;ga8d3872a48_0_614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8a57a1e22_2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8a57a1e22_2_176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ga8a57a1e22_2_1760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143f3ac92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143f3ac92_0_58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ga143f3ac92_0_580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8a57a1e22_2_1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8a57a1e22_2_1696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D2D2D"/>
              </a:solidFill>
              <a:highlight>
                <a:srgbClr val="FFFFFF"/>
              </a:highlight>
            </a:endParaRPr>
          </a:p>
        </p:txBody>
      </p:sp>
      <p:sp>
        <p:nvSpPr>
          <p:cNvPr id="446" name="Google Shape;446;ga8a57a1e22_2_1696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8d3872a48_17_0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Font typeface="Barlow Medium"/>
              <a:buNone/>
            </a:pPr>
            <a:endParaRPr dirty="0"/>
          </a:p>
        </p:txBody>
      </p:sp>
      <p:sp>
        <p:nvSpPr>
          <p:cNvPr id="486" name="Google Shape;486;ga8d3872a48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1231c4f4d_2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1231c4f4d_2_51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1400"/>
              </a:spcAft>
              <a:buNone/>
            </a:pPr>
            <a:endParaRPr sz="1350" dirty="0">
              <a:solidFill>
                <a:srgbClr val="44505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ga1231c4f4d_2_514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1231c4f4d_2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1231c4f4d_2_666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400"/>
              </a:spcAft>
              <a:buNone/>
            </a:pPr>
            <a:endParaRPr sz="12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ga1231c4f4d_2_666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143f3ac92_1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143f3ac92_17_4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400"/>
              </a:spcAft>
              <a:buNone/>
            </a:pPr>
            <a:endParaRPr sz="12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ga143f3ac92_17_44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1188e371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1188e371f_0_369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5" name="Google Shape;585;ga1188e371f_0_369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8a57a1e22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8a57a1e22_2_123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ga8a57a1e22_2_123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 sz="1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8d3872a48_1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a8d3872a48_10_508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ga8d3872a48_10_508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8d3872a48_1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a8d3872a48_10_515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5" name="Google Shape;675;ga8d3872a48_10_51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9a3d02a9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9a3d02a98_1_8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ga9a3d02a98_1_8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8a57a1e22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8a57a1e22_1_401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ga8a57a1e22_1_401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9a3d02a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9a3d02a98_1_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ga9a3d02a98_1_0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a1231c4f4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a1231c4f4d_0_72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ga1231c4f4d_0_72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 sz="1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143f3ac92_1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143f3ac92_17_17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739" name="Google Shape;739;ga143f3ac92_17_17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 sz="1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a143f3ac92_17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a143f3ac92_17_27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750" name="Google Shape;750;ga143f3ac92_17_27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1231c4f4d_2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1231c4f4d_2_71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</p:txBody>
      </p:sp>
      <p:sp>
        <p:nvSpPr>
          <p:cNvPr id="761" name="Google Shape;761;ga1231c4f4d_2_710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8a57a1e22_3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8a57a1e22_3_242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ga8a57a1e22_3_242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1231c4f4d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1231c4f4d_2_321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55600" lvl="0" indent="0" algn="just" rtl="0">
              <a:lnSpc>
                <a:spcPct val="153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 dirty="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a1231c4f4d_2_321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1231c4f4d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1231c4f4d_2_338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55600" lvl="0" indent="0" algn="just" rtl="0">
              <a:lnSpc>
                <a:spcPct val="153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 dirty="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ga1231c4f4d_2_338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a57a1e22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a57a1e22_2_68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87" name="Google Shape;187;ga8a57a1e22_2_68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a57a1e22_3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8a57a1e22_3_181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a8a57a1e22_3_181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1231c4f4d_2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1231c4f4d_2_797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ga1231c4f4d_2_797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6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E5B8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510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E5B8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2802" y="6405036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55588" y="6261102"/>
            <a:ext cx="678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Columbia Engineering </a:t>
            </a:r>
            <a:endParaRPr sz="16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28600" y="975359"/>
            <a:ext cx="4343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marL="91440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2pPr>
            <a:lvl3pPr marL="1371600" lvl="2" indent="-22860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/>
            </a:lvl3pPr>
            <a:lvl4pPr marL="1828800" lvl="3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2286000" lvl="4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2743200" lvl="5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marL="3200400" lvl="6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marL="3657600" lvl="7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marL="4114800" lvl="8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8600" y="41"/>
            <a:ext cx="4343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4466665" y="5762625"/>
            <a:ext cx="205907" cy="1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66750" y="1719262"/>
            <a:ext cx="7810501" cy="17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666750" y="3509962"/>
            <a:ext cx="7810501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4466665" y="5762625"/>
            <a:ext cx="205907" cy="1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66750" y="1719262"/>
            <a:ext cx="7810501" cy="17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66750" y="3509962"/>
            <a:ext cx="7810501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4466665" y="5762625"/>
            <a:ext cx="205907" cy="1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/>
        </p:nvSpPr>
        <p:spPr>
          <a:xfrm>
            <a:off x="119624" y="85225"/>
            <a:ext cx="89136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/>
              <a:t>Humana-Mays Healthcare Analytics </a:t>
            </a:r>
            <a:endParaRPr sz="3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/>
              <a:t>Case Competition</a:t>
            </a:r>
            <a:endParaRPr sz="3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91" name="Google Shape;91;p20"/>
          <p:cNvSpPr txBox="1"/>
          <p:nvPr/>
        </p:nvSpPr>
        <p:spPr>
          <a:xfrm>
            <a:off x="167462" y="1243227"/>
            <a:ext cx="56964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Social Determinants of Health Transportation Challenges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725" y="6295850"/>
            <a:ext cx="2681234" cy="3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/>
          <p:nvPr/>
        </p:nvSpPr>
        <p:spPr>
          <a:xfrm>
            <a:off x="3252575" y="3638150"/>
            <a:ext cx="5891400" cy="5865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-10125" y="3638150"/>
            <a:ext cx="1223100" cy="5865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245350" y="5920225"/>
            <a:ext cx="52278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Team</a:t>
            </a:r>
            <a:r>
              <a:rPr lang="en-US" sz="1100"/>
              <a:t>: </a:t>
            </a:r>
            <a:r>
              <a:rPr lang="en-US" sz="1100">
                <a:solidFill>
                  <a:schemeClr val="dk1"/>
                </a:solidFill>
              </a:rPr>
              <a:t>Plaksha Kapoor, Tushar Agrawal, </a:t>
            </a:r>
            <a:r>
              <a:rPr lang="en-US" sz="1100"/>
              <a:t>Archit Matta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Columbia Business School, Columbia School of Engineering &amp; Applied Sciences </a:t>
            </a:r>
            <a:endParaRPr sz="1100"/>
          </a:p>
        </p:txBody>
      </p:sp>
      <p:sp>
        <p:nvSpPr>
          <p:cNvPr id="96" name="Google Shape;96;p20"/>
          <p:cNvSpPr txBox="1"/>
          <p:nvPr/>
        </p:nvSpPr>
        <p:spPr>
          <a:xfrm>
            <a:off x="5473174" y="3655989"/>
            <a:ext cx="15243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HYGIEIA</a:t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l="3041" r="3070" b="9297"/>
          <a:stretch/>
        </p:blipFill>
        <p:spPr>
          <a:xfrm>
            <a:off x="1212925" y="2890650"/>
            <a:ext cx="2031926" cy="2047225"/>
          </a:xfrm>
          <a:prstGeom prst="rect">
            <a:avLst/>
          </a:prstGeom>
          <a:noFill/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2063800" y="755350"/>
            <a:ext cx="5299900" cy="51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2543550" y="1220329"/>
            <a:ext cx="4340400" cy="4243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641100" y="5929238"/>
            <a:ext cx="81453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Empowering Each Member to take their Health in their own hands through a Digital Identity for all their Health Needs (And Beyond!)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Hygieia for Humana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Hygieia for Humana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560725" y="989732"/>
            <a:ext cx="8145300" cy="23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Hygieia, along with Humana understands the importance of Social Determinants of Health in shaping an individual’s health and aims to overcome these barriers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To help members in accessing care and achieving their best health, Hygieia recommends Humana to take a Two-Pronged Approach - 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One Immediate Impact Solution and One Long-Term Impact Solution</a:t>
            </a:r>
            <a:endParaRPr sz="1800" b="1">
              <a:solidFill>
                <a:srgbClr val="FFFFFF"/>
              </a:solidFill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875" y="4963666"/>
            <a:ext cx="1380350" cy="136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13" y="3350428"/>
            <a:ext cx="1380350" cy="14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/>
          <p:nvPr/>
        </p:nvSpPr>
        <p:spPr>
          <a:xfrm>
            <a:off x="2076799" y="3599175"/>
            <a:ext cx="52587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C9A1B"/>
                </a:solidFill>
              </a:rPr>
              <a:t>Tele-Health</a:t>
            </a:r>
            <a:endParaRPr sz="1800" b="1">
              <a:solidFill>
                <a:srgbClr val="5C9A1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Address the Transportation Issues faced by Members on an Immediate Basis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2004025" y="5118900"/>
            <a:ext cx="52587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C9A1B"/>
                </a:solidFill>
              </a:rPr>
              <a:t>Beyond-Health</a:t>
            </a:r>
            <a:endParaRPr sz="1800" b="1">
              <a:solidFill>
                <a:srgbClr val="5C9A1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Work towards achieving Health Equity for Members in the Long-Run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Hygieia for Humana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13" y="4218225"/>
            <a:ext cx="1214072" cy="12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/>
          <p:nvPr/>
        </p:nvSpPr>
        <p:spPr>
          <a:xfrm>
            <a:off x="574600" y="3472750"/>
            <a:ext cx="3400500" cy="1214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648425" y="3567472"/>
            <a:ext cx="3252600" cy="1029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650431" y="3615250"/>
            <a:ext cx="3252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boto"/>
                <a:ea typeface="Roboto"/>
                <a:cs typeface="Roboto"/>
                <a:sym typeface="Roboto"/>
              </a:rPr>
              <a:t>Data Collection for Research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650825" y="3927625"/>
            <a:ext cx="32478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AI Applications can create $150 Billion in annual savings by 2026</a:t>
            </a:r>
            <a:endParaRPr>
              <a:solidFill>
                <a:srgbClr val="5C9A1B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576475" y="4900125"/>
            <a:ext cx="3400500" cy="1214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650300" y="4994847"/>
            <a:ext cx="3252600" cy="1029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652306" y="5042625"/>
            <a:ext cx="3252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boto"/>
                <a:ea typeface="Roboto"/>
                <a:cs typeface="Roboto"/>
                <a:sym typeface="Roboto"/>
              </a:rPr>
              <a:t>Managing Patient Treatments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652700" y="5355000"/>
            <a:ext cx="32478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7.7 Times more Administrative Workers in Healthcare</a:t>
            </a:r>
            <a:endParaRPr b="1">
              <a:solidFill>
                <a:srgbClr val="5C9A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5459400" y="3472750"/>
            <a:ext cx="3400500" cy="1214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5533225" y="3567472"/>
            <a:ext cx="3252600" cy="1029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5535231" y="3615250"/>
            <a:ext cx="3252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boto"/>
                <a:ea typeface="Roboto"/>
                <a:cs typeface="Roboto"/>
                <a:sym typeface="Roboto"/>
              </a:rPr>
              <a:t>Improved Insurance Management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5535625" y="3927625"/>
            <a:ext cx="32478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Automatic Claims Processing can create $11.1 Billion in annual savings</a:t>
            </a:r>
            <a:endParaRPr b="1">
              <a:solidFill>
                <a:srgbClr val="5C9A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5461275" y="4900125"/>
            <a:ext cx="3400500" cy="1214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535100" y="4994847"/>
            <a:ext cx="3252600" cy="1029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5537106" y="5042625"/>
            <a:ext cx="3252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boto"/>
                <a:ea typeface="Roboto"/>
                <a:cs typeface="Roboto"/>
                <a:sym typeface="Roboto"/>
              </a:rPr>
              <a:t>Protecting Patient Records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5537500" y="5355000"/>
            <a:ext cx="32478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41.2 Million Records were exposed in 2019 through Data Breaches</a:t>
            </a:r>
            <a:endParaRPr>
              <a:solidFill>
                <a:srgbClr val="5C9A1B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4">
            <a:alphaModFix/>
          </a:blip>
          <a:srcRect r="7192"/>
          <a:stretch/>
        </p:blipFill>
        <p:spPr>
          <a:xfrm>
            <a:off x="3665924" y="2525050"/>
            <a:ext cx="2102675" cy="5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3045925" y="6327500"/>
            <a:ext cx="3747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560725" y="989688"/>
            <a:ext cx="81453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Digital Identity as a Health Services Platform - Hygieia’s Key Enabler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5">
            <a:alphaModFix/>
          </a:blip>
          <a:srcRect l="3041" r="3070" b="9297"/>
          <a:stretch/>
        </p:blipFill>
        <p:spPr>
          <a:xfrm>
            <a:off x="4308438" y="1659600"/>
            <a:ext cx="817625" cy="871000"/>
          </a:xfrm>
          <a:prstGeom prst="rect">
            <a:avLst/>
          </a:prstGeom>
          <a:noFill/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/>
          <p:nvPr/>
        </p:nvSpPr>
        <p:spPr>
          <a:xfrm>
            <a:off x="397250" y="1710550"/>
            <a:ext cx="8754600" cy="153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5C9A1B"/>
                </a:solidFill>
              </a:rPr>
              <a:t>50% increase in the Q1 telehealth visits</a:t>
            </a:r>
            <a:r>
              <a:rPr lang="en-US" sz="1700" b="1">
                <a:solidFill>
                  <a:schemeClr val="lt1"/>
                </a:solidFill>
              </a:rPr>
              <a:t>, 2020 as compared with 2019 </a:t>
            </a:r>
            <a:endParaRPr sz="17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5C9A1B"/>
                </a:solidFill>
              </a:rPr>
              <a:t>76% Customers and 64% Providers</a:t>
            </a:r>
            <a:r>
              <a:rPr lang="en-US" sz="1700" b="1">
                <a:solidFill>
                  <a:schemeClr val="lt1"/>
                </a:solidFill>
              </a:rPr>
              <a:t> comfortable in using Telehealth</a:t>
            </a:r>
            <a:endParaRPr sz="17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5C9A1B"/>
                </a:solidFill>
              </a:rPr>
              <a:t>$250 Billion (20% of all Healthcare)</a:t>
            </a:r>
            <a:r>
              <a:rPr lang="en-US" sz="1700" b="1">
                <a:solidFill>
                  <a:schemeClr val="lt1"/>
                </a:solidFill>
              </a:rPr>
              <a:t> can be virtually enabled</a:t>
            </a:r>
            <a:endParaRPr sz="1700" b="1">
              <a:solidFill>
                <a:schemeClr val="lt1"/>
              </a:solidFill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79450" y="488900"/>
            <a:ext cx="85206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</a:rPr>
              <a:t>Virtual Healthcare is instrumental in alleviating the distance and transportation barriers involved in healthcare. Telehealth services are the best solution to minimize healthcare risks, reduce transport issues &amp; keep expenses low</a:t>
            </a:r>
            <a:endParaRPr sz="1700" b="1">
              <a:solidFill>
                <a:schemeClr val="lt1"/>
              </a:solidFill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3937050" y="3866642"/>
            <a:ext cx="43563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Limited measures for safeguarding information shared on telehealth channels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3141350" y="4854050"/>
            <a:ext cx="40305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Extra time spent on learning patient medical history in sessions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</p:txBody>
      </p:sp>
      <p:grpSp>
        <p:nvGrpSpPr>
          <p:cNvPr id="282" name="Google Shape;282;p32"/>
          <p:cNvGrpSpPr/>
          <p:nvPr/>
        </p:nvGrpSpPr>
        <p:grpSpPr>
          <a:xfrm>
            <a:off x="6964190" y="4626943"/>
            <a:ext cx="1026399" cy="1026400"/>
            <a:chOff x="6994875" y="4687800"/>
            <a:chExt cx="1026399" cy="1026400"/>
          </a:xfrm>
        </p:grpSpPr>
        <p:pic>
          <p:nvPicPr>
            <p:cNvPr id="283" name="Google Shape;28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4875" y="4687800"/>
              <a:ext cx="909379" cy="951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44352" y="5110352"/>
              <a:ext cx="576922" cy="603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32"/>
          <p:cNvSpPr txBox="1"/>
          <p:nvPr/>
        </p:nvSpPr>
        <p:spPr>
          <a:xfrm>
            <a:off x="3996600" y="5780750"/>
            <a:ext cx="39837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Difficulty in matching individual identities to digital identifiers in the framework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650" y="3692183"/>
            <a:ext cx="1026400" cy="1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895300" y="4856025"/>
            <a:ext cx="17034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FFFFFF"/>
                </a:solidFill>
              </a:rPr>
              <a:t>Challenges</a:t>
            </a:r>
            <a:endParaRPr sz="1900" b="1">
              <a:solidFill>
                <a:srgbClr val="FFFFFF"/>
              </a:solidFill>
            </a:endParaRPr>
          </a:p>
        </p:txBody>
      </p:sp>
      <p:cxnSp>
        <p:nvCxnSpPr>
          <p:cNvPr id="288" name="Google Shape;288;p32"/>
          <p:cNvCxnSpPr/>
          <p:nvPr/>
        </p:nvCxnSpPr>
        <p:spPr>
          <a:xfrm>
            <a:off x="513792" y="3467350"/>
            <a:ext cx="8438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2"/>
          <p:cNvCxnSpPr/>
          <p:nvPr/>
        </p:nvCxnSpPr>
        <p:spPr>
          <a:xfrm>
            <a:off x="2816150" y="3775725"/>
            <a:ext cx="0" cy="2745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90" name="Google Shape;290;p32"/>
          <p:cNvGrpSpPr/>
          <p:nvPr/>
        </p:nvGrpSpPr>
        <p:grpSpPr>
          <a:xfrm>
            <a:off x="3344862" y="5695190"/>
            <a:ext cx="959290" cy="959155"/>
            <a:chOff x="1420025" y="460275"/>
            <a:chExt cx="6382500" cy="5983500"/>
          </a:xfrm>
        </p:grpSpPr>
        <p:pic>
          <p:nvPicPr>
            <p:cNvPr id="291" name="Google Shape;291;p32"/>
            <p:cNvPicPr preferRelativeResize="0"/>
            <p:nvPr/>
          </p:nvPicPr>
          <p:blipFill rotWithShape="1">
            <a:blip r:embed="rId6">
              <a:alphaModFix/>
            </a:blip>
            <a:srcRect l="-18099" t="-10869" r="-12773" b="-11814"/>
            <a:stretch/>
          </p:blipFill>
          <p:spPr>
            <a:xfrm>
              <a:off x="1420025" y="460275"/>
              <a:ext cx="6382500" cy="59835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92" name="Google Shape;292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4350" y="4037900"/>
              <a:ext cx="1515375" cy="1515375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Current State of Telehealth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"/>
          <p:cNvSpPr/>
          <p:nvPr/>
        </p:nvSpPr>
        <p:spPr>
          <a:xfrm rot="5400000">
            <a:off x="4462750" y="-904525"/>
            <a:ext cx="675300" cy="6986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1406547" y="2356575"/>
            <a:ext cx="478200" cy="450000"/>
          </a:xfrm>
          <a:prstGeom prst="ellipse">
            <a:avLst/>
          </a:prstGeom>
          <a:solidFill>
            <a:srgbClr val="5C9A1B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1884750" y="2243925"/>
            <a:ext cx="60594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Blockchain based EHR for Telehealth</a:t>
            </a:r>
            <a:endParaRPr sz="2200" b="1"/>
          </a:p>
        </p:txBody>
      </p:sp>
      <p:sp>
        <p:nvSpPr>
          <p:cNvPr id="303" name="Google Shape;303;p33"/>
          <p:cNvSpPr/>
          <p:nvPr/>
        </p:nvSpPr>
        <p:spPr>
          <a:xfrm rot="5400000">
            <a:off x="4462750" y="1005075"/>
            <a:ext cx="675300" cy="6986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7591547" y="4273275"/>
            <a:ext cx="478200" cy="450000"/>
          </a:xfrm>
          <a:prstGeom prst="ellipse">
            <a:avLst/>
          </a:prstGeom>
          <a:solidFill>
            <a:srgbClr val="5C9A1B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1406549" y="4160625"/>
            <a:ext cx="62091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Accountable Care Organizations and Telehealth</a:t>
            </a:r>
            <a:endParaRPr sz="2200"/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TeleHealth Solutions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 l="8995" t="2422" r="7636" b="5453"/>
          <a:stretch/>
        </p:blipFill>
        <p:spPr>
          <a:xfrm>
            <a:off x="5693725" y="1009700"/>
            <a:ext cx="1062000" cy="105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4">
            <a:alphaModFix/>
          </a:blip>
          <a:srcRect l="15783" t="17693" r="20522" b="21999"/>
          <a:stretch/>
        </p:blipFill>
        <p:spPr>
          <a:xfrm>
            <a:off x="4099850" y="3101675"/>
            <a:ext cx="807000" cy="87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/>
        </p:nvSpPr>
        <p:spPr>
          <a:xfrm>
            <a:off x="764925" y="2252748"/>
            <a:ext cx="1466700" cy="7635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Medical Information of the Patient</a:t>
            </a:r>
            <a:endParaRPr/>
          </a:p>
        </p:txBody>
      </p:sp>
      <p:sp>
        <p:nvSpPr>
          <p:cNvPr id="316" name="Google Shape;316;p34"/>
          <p:cNvSpPr txBox="1"/>
          <p:nvPr/>
        </p:nvSpPr>
        <p:spPr>
          <a:xfrm>
            <a:off x="542763" y="3698950"/>
            <a:ext cx="1911000" cy="11739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IPFS Hash which is containing the lab reports of the other medical data of the patient </a:t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1284075" y="3153738"/>
            <a:ext cx="428400" cy="407700"/>
          </a:xfrm>
          <a:prstGeom prst="mathPlus">
            <a:avLst>
              <a:gd name="adj1" fmla="val 2352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8" name="Google Shape;318;p34"/>
          <p:cNvCxnSpPr>
            <a:stCxn id="314" idx="2"/>
          </p:cNvCxnSpPr>
          <p:nvPr/>
        </p:nvCxnSpPr>
        <p:spPr>
          <a:xfrm rot="10800000">
            <a:off x="2878250" y="3539375"/>
            <a:ext cx="1221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4"/>
          <p:cNvCxnSpPr/>
          <p:nvPr/>
        </p:nvCxnSpPr>
        <p:spPr>
          <a:xfrm flipH="1">
            <a:off x="4419775" y="1925350"/>
            <a:ext cx="22500" cy="1194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34"/>
          <p:cNvCxnSpPr/>
          <p:nvPr/>
        </p:nvCxnSpPr>
        <p:spPr>
          <a:xfrm flipH="1">
            <a:off x="4880188" y="2015673"/>
            <a:ext cx="1043700" cy="1321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1" name="Google Shape;321;p34"/>
          <p:cNvPicPr preferRelativeResize="0"/>
          <p:nvPr/>
        </p:nvPicPr>
        <p:blipFill rotWithShape="1">
          <a:blip r:embed="rId5">
            <a:alphaModFix/>
          </a:blip>
          <a:srcRect l="9791" t="9258" r="9216" b="15224"/>
          <a:stretch/>
        </p:blipFill>
        <p:spPr>
          <a:xfrm>
            <a:off x="5699013" y="5010226"/>
            <a:ext cx="974215" cy="983395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22" name="Google Shape;322;p34"/>
          <p:cNvCxnSpPr/>
          <p:nvPr/>
        </p:nvCxnSpPr>
        <p:spPr>
          <a:xfrm>
            <a:off x="7868275" y="1440668"/>
            <a:ext cx="0" cy="3605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3" name="Google Shape;323;p34"/>
          <p:cNvPicPr preferRelativeResize="0"/>
          <p:nvPr/>
        </p:nvPicPr>
        <p:blipFill rotWithShape="1">
          <a:blip r:embed="rId6">
            <a:alphaModFix/>
          </a:blip>
          <a:srcRect l="18904" t="17219" r="18848" b="24940"/>
          <a:stretch/>
        </p:blipFill>
        <p:spPr>
          <a:xfrm>
            <a:off x="3595250" y="4983081"/>
            <a:ext cx="1041900" cy="104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 rotWithShape="1">
          <a:blip r:embed="rId6">
            <a:alphaModFix/>
          </a:blip>
          <a:srcRect l="18904" t="17219" r="18848" b="24940"/>
          <a:stretch/>
        </p:blipFill>
        <p:spPr>
          <a:xfrm>
            <a:off x="7342400" y="994262"/>
            <a:ext cx="1080300" cy="1084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25" name="Google Shape;325;p34"/>
          <p:cNvCxnSpPr>
            <a:stCxn id="323" idx="6"/>
            <a:endCxn id="321" idx="2"/>
          </p:cNvCxnSpPr>
          <p:nvPr/>
        </p:nvCxnSpPr>
        <p:spPr>
          <a:xfrm rot="10800000" flipH="1">
            <a:off x="4637150" y="5501781"/>
            <a:ext cx="1062000" cy="4200"/>
          </a:xfrm>
          <a:prstGeom prst="bentConnector3">
            <a:avLst>
              <a:gd name="adj1" fmla="val 499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6" name="Google Shape;326;p34"/>
          <p:cNvSpPr txBox="1"/>
          <p:nvPr/>
        </p:nvSpPr>
        <p:spPr>
          <a:xfrm>
            <a:off x="2772075" y="2963463"/>
            <a:ext cx="13743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Records consist of </a:t>
            </a:r>
            <a:endParaRPr sz="1100"/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215942">
            <a:off x="4927261" y="5044762"/>
            <a:ext cx="476412" cy="3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3819050" y="3929675"/>
            <a:ext cx="13743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Record</a:t>
            </a:r>
            <a:endParaRPr sz="1500"/>
          </a:p>
        </p:txBody>
      </p:sp>
      <p:sp>
        <p:nvSpPr>
          <p:cNvPr id="329" name="Google Shape;329;p34"/>
          <p:cNvSpPr txBox="1"/>
          <p:nvPr/>
        </p:nvSpPr>
        <p:spPr>
          <a:xfrm>
            <a:off x="5117138" y="2591425"/>
            <a:ext cx="13743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Updates patient records</a:t>
            </a:r>
            <a:endParaRPr sz="1100"/>
          </a:p>
        </p:txBody>
      </p:sp>
      <p:sp>
        <p:nvSpPr>
          <p:cNvPr id="330" name="Google Shape;330;p34"/>
          <p:cNvSpPr txBox="1"/>
          <p:nvPr/>
        </p:nvSpPr>
        <p:spPr>
          <a:xfrm>
            <a:off x="3404089" y="6066855"/>
            <a:ext cx="14667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Patient </a:t>
            </a:r>
            <a:endParaRPr sz="1500"/>
          </a:p>
        </p:txBody>
      </p:sp>
      <p:sp>
        <p:nvSpPr>
          <p:cNvPr id="331" name="Google Shape;331;p34"/>
          <p:cNvSpPr txBox="1"/>
          <p:nvPr/>
        </p:nvSpPr>
        <p:spPr>
          <a:xfrm>
            <a:off x="7553975" y="2015300"/>
            <a:ext cx="14667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Patient </a:t>
            </a:r>
            <a:endParaRPr/>
          </a:p>
        </p:txBody>
      </p:sp>
      <p:cxnSp>
        <p:nvCxnSpPr>
          <p:cNvPr id="332" name="Google Shape;332;p34"/>
          <p:cNvCxnSpPr/>
          <p:nvPr/>
        </p:nvCxnSpPr>
        <p:spPr>
          <a:xfrm flipH="1">
            <a:off x="6947275" y="970275"/>
            <a:ext cx="34800" cy="5650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3" name="Google Shape;333;p34"/>
          <p:cNvSpPr txBox="1"/>
          <p:nvPr/>
        </p:nvSpPr>
        <p:spPr>
          <a:xfrm>
            <a:off x="7677300" y="3129200"/>
            <a:ext cx="14667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Uses Telehealth Platform </a:t>
            </a:r>
            <a:endParaRPr sz="1200"/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8525" y="4951250"/>
            <a:ext cx="1099200" cy="11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/>
        </p:nvSpPr>
        <p:spPr>
          <a:xfrm>
            <a:off x="7149200" y="6120075"/>
            <a:ext cx="1466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Telehealth </a:t>
            </a:r>
            <a:endParaRPr sz="1500"/>
          </a:p>
        </p:txBody>
      </p:sp>
      <p:sp>
        <p:nvSpPr>
          <p:cNvPr id="336" name="Google Shape;336;p34"/>
          <p:cNvSpPr txBox="1"/>
          <p:nvPr/>
        </p:nvSpPr>
        <p:spPr>
          <a:xfrm>
            <a:off x="5480575" y="5993625"/>
            <a:ext cx="14667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Blockchain based Digital Platform 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2379475" y="1976225"/>
            <a:ext cx="486000" cy="3126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1650" y="800228"/>
            <a:ext cx="1099199" cy="1099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4"/>
          <p:cNvCxnSpPr>
            <a:endCxn id="321" idx="1"/>
          </p:cNvCxnSpPr>
          <p:nvPr/>
        </p:nvCxnSpPr>
        <p:spPr>
          <a:xfrm>
            <a:off x="4906883" y="3948241"/>
            <a:ext cx="934800" cy="1206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0" name="Google Shape;340;p34"/>
          <p:cNvSpPr txBox="1"/>
          <p:nvPr/>
        </p:nvSpPr>
        <p:spPr>
          <a:xfrm>
            <a:off x="5483300" y="2015300"/>
            <a:ext cx="14667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Doctor</a:t>
            </a:r>
            <a:endParaRPr/>
          </a:p>
        </p:txBody>
      </p:sp>
      <p:sp>
        <p:nvSpPr>
          <p:cNvPr id="341" name="Google Shape;341;p34"/>
          <p:cNvSpPr txBox="1"/>
          <p:nvPr/>
        </p:nvSpPr>
        <p:spPr>
          <a:xfrm>
            <a:off x="2524775" y="910400"/>
            <a:ext cx="14667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</a:rPr>
              <a:t>Health Insurance Provider</a:t>
            </a:r>
            <a:endParaRPr sz="1000"/>
          </a:p>
        </p:txBody>
      </p:sp>
      <p:sp>
        <p:nvSpPr>
          <p:cNvPr id="342" name="Google Shape;342;p34"/>
          <p:cNvSpPr txBox="1"/>
          <p:nvPr/>
        </p:nvSpPr>
        <p:spPr>
          <a:xfrm>
            <a:off x="3451549" y="1923388"/>
            <a:ext cx="108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Maintains  patient record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5269538" y="4067438"/>
            <a:ext cx="13743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Stored on Blockchain</a:t>
            </a:r>
            <a:endParaRPr sz="1100"/>
          </a:p>
        </p:txBody>
      </p:sp>
      <p:cxnSp>
        <p:nvCxnSpPr>
          <p:cNvPr id="344" name="Google Shape;344;p34"/>
          <p:cNvCxnSpPr>
            <a:stCxn id="314" idx="7"/>
          </p:cNvCxnSpPr>
          <p:nvPr/>
        </p:nvCxnSpPr>
        <p:spPr>
          <a:xfrm rot="10800000" flipH="1">
            <a:off x="4788668" y="1925474"/>
            <a:ext cx="1041900" cy="1304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34"/>
          <p:cNvSpPr txBox="1"/>
          <p:nvPr/>
        </p:nvSpPr>
        <p:spPr>
          <a:xfrm>
            <a:off x="4461638" y="1920650"/>
            <a:ext cx="979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Access Patient History </a:t>
            </a:r>
            <a:endParaRPr sz="1100"/>
          </a:p>
        </p:txBody>
      </p:sp>
      <p:cxnSp>
        <p:nvCxnSpPr>
          <p:cNvPr id="346" name="Google Shape;346;p34"/>
          <p:cNvCxnSpPr/>
          <p:nvPr/>
        </p:nvCxnSpPr>
        <p:spPr>
          <a:xfrm rot="10800000" flipH="1">
            <a:off x="4535632" y="1915652"/>
            <a:ext cx="24300" cy="1166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7" name="Google Shape;347;p34"/>
          <p:cNvPicPr preferRelativeResize="0"/>
          <p:nvPr/>
        </p:nvPicPr>
        <p:blipFill rotWithShape="1">
          <a:blip r:embed="rId10">
            <a:alphaModFix/>
          </a:blip>
          <a:srcRect l="3041" r="3070" b="9297"/>
          <a:stretch/>
        </p:blipFill>
        <p:spPr>
          <a:xfrm rot="10800000" flipH="1">
            <a:off x="6083041" y="5329779"/>
            <a:ext cx="215000" cy="234124"/>
          </a:xfrm>
          <a:prstGeom prst="rect">
            <a:avLst/>
          </a:prstGeom>
          <a:noFill/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8" name="Google Shape;348;p34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Blockchain based EHR for Telehealth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5" descr="Index of /wp-content/uploads/sites/40/2020/07"/>
          <p:cNvPicPr preferRelativeResize="0"/>
          <p:nvPr/>
        </p:nvPicPr>
        <p:blipFill rotWithShape="1">
          <a:blip r:embed="rId3">
            <a:alphaModFix/>
          </a:blip>
          <a:srcRect l="6272" t="8363" r="6123" b="7751"/>
          <a:stretch/>
        </p:blipFill>
        <p:spPr>
          <a:xfrm>
            <a:off x="676240" y="4474585"/>
            <a:ext cx="1455900" cy="139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55" name="Google Shape;355;p35"/>
          <p:cNvGrpSpPr/>
          <p:nvPr/>
        </p:nvGrpSpPr>
        <p:grpSpPr>
          <a:xfrm>
            <a:off x="7302443" y="4228992"/>
            <a:ext cx="1460345" cy="1401062"/>
            <a:chOff x="6296212" y="3943100"/>
            <a:chExt cx="1795800" cy="1722900"/>
          </a:xfrm>
        </p:grpSpPr>
        <p:pic>
          <p:nvPicPr>
            <p:cNvPr id="356" name="Google Shape;356;p35"/>
            <p:cNvPicPr preferRelativeResize="0"/>
            <p:nvPr/>
          </p:nvPicPr>
          <p:blipFill rotWithShape="1">
            <a:blip r:embed="rId4">
              <a:alphaModFix/>
            </a:blip>
            <a:srcRect l="13875" r="7907"/>
            <a:stretch/>
          </p:blipFill>
          <p:spPr>
            <a:xfrm>
              <a:off x="6296212" y="3943100"/>
              <a:ext cx="1795800" cy="1722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57" name="Google Shape;357;p35"/>
            <p:cNvPicPr preferRelativeResize="0"/>
            <p:nvPr/>
          </p:nvPicPr>
          <p:blipFill rotWithShape="1">
            <a:blip r:embed="rId5">
              <a:alphaModFix/>
            </a:blip>
            <a:srcRect l="-19030" t="-15896" r="-17880" b="-15804"/>
            <a:stretch/>
          </p:blipFill>
          <p:spPr>
            <a:xfrm>
              <a:off x="7236293" y="4629654"/>
              <a:ext cx="793800" cy="7635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35"/>
          <p:cNvSpPr txBox="1"/>
          <p:nvPr/>
        </p:nvSpPr>
        <p:spPr>
          <a:xfrm>
            <a:off x="6843400" y="5634800"/>
            <a:ext cx="23064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Enabling home-based diagnostics through IoT Medical devices </a:t>
            </a:r>
            <a:endParaRPr sz="1100"/>
          </a:p>
        </p:txBody>
      </p:sp>
      <p:sp>
        <p:nvSpPr>
          <p:cNvPr id="359" name="Google Shape;359;p35"/>
          <p:cNvSpPr txBox="1"/>
          <p:nvPr/>
        </p:nvSpPr>
        <p:spPr>
          <a:xfrm>
            <a:off x="7022500" y="2469630"/>
            <a:ext cx="1979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Driving Better Health Outcomes</a:t>
            </a:r>
            <a:endParaRPr sz="1100"/>
          </a:p>
        </p:txBody>
      </p:sp>
      <p:pic>
        <p:nvPicPr>
          <p:cNvPr id="360" name="Google Shape;360;p35" descr="Premium Vector | Clipboard with checklist icon with long shadow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4245" y="1012375"/>
            <a:ext cx="1455900" cy="139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1" name="Google Shape;361;p35"/>
          <p:cNvSpPr txBox="1"/>
          <p:nvPr/>
        </p:nvSpPr>
        <p:spPr>
          <a:xfrm>
            <a:off x="443425" y="5873600"/>
            <a:ext cx="1979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Improved Healthcare Quality</a:t>
            </a:r>
            <a:endParaRPr sz="1500"/>
          </a:p>
        </p:txBody>
      </p:sp>
      <p:pic>
        <p:nvPicPr>
          <p:cNvPr id="362" name="Google Shape;362;p35" descr="Draw fingerprint icon using the Polar Grid Tool - Popicon"/>
          <p:cNvPicPr preferRelativeResize="0"/>
          <p:nvPr/>
        </p:nvPicPr>
        <p:blipFill rotWithShape="1">
          <a:blip r:embed="rId7">
            <a:alphaModFix/>
          </a:blip>
          <a:srcRect l="28638" r="4292"/>
          <a:stretch/>
        </p:blipFill>
        <p:spPr>
          <a:xfrm>
            <a:off x="548925" y="1025250"/>
            <a:ext cx="1420500" cy="143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5999" y="1790875"/>
            <a:ext cx="3856525" cy="266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5"/>
          <p:cNvCxnSpPr/>
          <p:nvPr/>
        </p:nvCxnSpPr>
        <p:spPr>
          <a:xfrm rot="10800000" flipH="1">
            <a:off x="5935939" y="1926884"/>
            <a:ext cx="1227300" cy="843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5"/>
          <p:cNvCxnSpPr/>
          <p:nvPr/>
        </p:nvCxnSpPr>
        <p:spPr>
          <a:xfrm>
            <a:off x="6327700" y="3956300"/>
            <a:ext cx="905400" cy="646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35"/>
          <p:cNvCxnSpPr/>
          <p:nvPr/>
        </p:nvCxnSpPr>
        <p:spPr>
          <a:xfrm flipH="1">
            <a:off x="2115585" y="3959793"/>
            <a:ext cx="1197600" cy="840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7" name="Google Shape;367;p35"/>
          <p:cNvSpPr txBox="1"/>
          <p:nvPr/>
        </p:nvSpPr>
        <p:spPr>
          <a:xfrm>
            <a:off x="371324" y="2521300"/>
            <a:ext cx="21381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Secure and Instant identity verification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5050" y="1907722"/>
            <a:ext cx="609775" cy="609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35"/>
          <p:cNvCxnSpPr/>
          <p:nvPr/>
        </p:nvCxnSpPr>
        <p:spPr>
          <a:xfrm rot="10800000">
            <a:off x="2057410" y="2251368"/>
            <a:ext cx="1106400" cy="633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0" name="Google Shape;370;p35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5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Digital Identity Enhances Telehealth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36"/>
          <p:cNvGrpSpPr/>
          <p:nvPr/>
        </p:nvGrpSpPr>
        <p:grpSpPr>
          <a:xfrm>
            <a:off x="1269050" y="5411813"/>
            <a:ext cx="986115" cy="946871"/>
            <a:chOff x="1573875" y="5636175"/>
            <a:chExt cx="986115" cy="946871"/>
          </a:xfrm>
        </p:grpSpPr>
        <p:sp>
          <p:nvSpPr>
            <p:cNvPr id="379" name="Google Shape;379;p36"/>
            <p:cNvSpPr/>
            <p:nvPr/>
          </p:nvSpPr>
          <p:spPr>
            <a:xfrm>
              <a:off x="1573875" y="5636175"/>
              <a:ext cx="909900" cy="828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" name="Google Shape;380;p36"/>
            <p:cNvGrpSpPr/>
            <p:nvPr/>
          </p:nvGrpSpPr>
          <p:grpSpPr>
            <a:xfrm>
              <a:off x="1650053" y="5670288"/>
              <a:ext cx="909937" cy="912758"/>
              <a:chOff x="633250" y="4457900"/>
              <a:chExt cx="1290325" cy="1363750"/>
            </a:xfrm>
          </p:grpSpPr>
          <p:pic>
            <p:nvPicPr>
              <p:cNvPr id="381" name="Google Shape;381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250" y="4457900"/>
                <a:ext cx="1038000" cy="11511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382" name="Google Shape;382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00650" y="5198726"/>
                <a:ext cx="622925" cy="622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83" name="Google Shape;3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951" y="5523816"/>
            <a:ext cx="957600" cy="70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9077" y="5405246"/>
            <a:ext cx="957600" cy="96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 rotWithShape="1">
          <a:blip r:embed="rId7">
            <a:alphaModFix/>
          </a:blip>
          <a:srcRect l="25888" t="8595" r="25883" b="8595"/>
          <a:stretch/>
        </p:blipFill>
        <p:spPr>
          <a:xfrm>
            <a:off x="7402672" y="5405240"/>
            <a:ext cx="957600" cy="941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6" name="Google Shape;386;p36"/>
          <p:cNvGrpSpPr/>
          <p:nvPr/>
        </p:nvGrpSpPr>
        <p:grpSpPr>
          <a:xfrm>
            <a:off x="4188713" y="3340963"/>
            <a:ext cx="1267200" cy="1267200"/>
            <a:chOff x="3111713" y="2917425"/>
            <a:chExt cx="1267200" cy="1267200"/>
          </a:xfrm>
        </p:grpSpPr>
        <p:pic>
          <p:nvPicPr>
            <p:cNvPr id="387" name="Google Shape;387;p36" descr="Draw fingerprint icon using the Polar Grid Tool - Popicon"/>
            <p:cNvPicPr preferRelativeResize="0"/>
            <p:nvPr/>
          </p:nvPicPr>
          <p:blipFill rotWithShape="1">
            <a:blip r:embed="rId8">
              <a:alphaModFix/>
            </a:blip>
            <a:srcRect l="28638" r="4292"/>
            <a:stretch/>
          </p:blipFill>
          <p:spPr>
            <a:xfrm>
              <a:off x="3224075" y="3034850"/>
              <a:ext cx="1042475" cy="103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36"/>
            <p:cNvSpPr/>
            <p:nvPr/>
          </p:nvSpPr>
          <p:spPr>
            <a:xfrm>
              <a:off x="3111713" y="2917425"/>
              <a:ext cx="1267200" cy="1267200"/>
            </a:xfrm>
            <a:prstGeom prst="ellipse">
              <a:avLst/>
            </a:prstGeom>
            <a:noFill/>
            <a:ln w="2286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9" name="Google Shape;38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2999" y="-534651"/>
            <a:ext cx="5075201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>
            <a:spLocks noGrp="1"/>
          </p:cNvSpPr>
          <p:nvPr>
            <p:ph type="title"/>
          </p:nvPr>
        </p:nvSpPr>
        <p:spPr>
          <a:xfrm>
            <a:off x="2842650" y="1415175"/>
            <a:ext cx="3915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</a:rPr>
              <a:t>Humana				 ACOs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391" name="Google Shape;391;p36"/>
          <p:cNvSpPr/>
          <p:nvPr/>
        </p:nvSpPr>
        <p:spPr>
          <a:xfrm rot="10800000" flipH="1">
            <a:off x="5591434" y="2683214"/>
            <a:ext cx="2776500" cy="2598300"/>
          </a:xfrm>
          <a:prstGeom prst="round2DiagRect">
            <a:avLst>
              <a:gd name="adj1" fmla="val 0"/>
              <a:gd name="adj2" fmla="val 17764"/>
            </a:avLst>
          </a:prstGeom>
          <a:solidFill>
            <a:srgbClr val="FFFFFF"/>
          </a:solidFill>
          <a:ln w="762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6"/>
          <p:cNvSpPr txBox="1"/>
          <p:nvPr/>
        </p:nvSpPr>
        <p:spPr>
          <a:xfrm>
            <a:off x="5591429" y="2683361"/>
            <a:ext cx="27765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What’s in it for ACOs?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36"/>
          <p:cNvSpPr/>
          <p:nvPr/>
        </p:nvSpPr>
        <p:spPr>
          <a:xfrm>
            <a:off x="1269044" y="2683346"/>
            <a:ext cx="2776500" cy="2568600"/>
          </a:xfrm>
          <a:prstGeom prst="round2DiagRect">
            <a:avLst>
              <a:gd name="adj1" fmla="val 0"/>
              <a:gd name="adj2" fmla="val 17764"/>
            </a:avLst>
          </a:prstGeom>
          <a:solidFill>
            <a:srgbClr val="FFFFFF"/>
          </a:solidFill>
          <a:ln w="762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 txBox="1"/>
          <p:nvPr/>
        </p:nvSpPr>
        <p:spPr>
          <a:xfrm>
            <a:off x="1269042" y="2680368"/>
            <a:ext cx="27765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What’s in it for Humana?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1292025" y="3040226"/>
            <a:ext cx="2761200" cy="224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>
                <a:latin typeface="Roboto"/>
                <a:ea typeface="Roboto"/>
                <a:cs typeface="Roboto"/>
                <a:sym typeface="Roboto"/>
              </a:rPr>
              <a:t>Focused Targeting of Low-Income and High-Risk Members having Transportation Issues</a:t>
            </a:r>
            <a:br>
              <a:rPr lang="en-US" sz="1100">
                <a:latin typeface="Roboto"/>
                <a:ea typeface="Roboto"/>
                <a:cs typeface="Roboto"/>
                <a:sym typeface="Roboto"/>
              </a:rPr>
            </a:br>
            <a:br>
              <a:rPr lang="en-US" sz="1100">
                <a:latin typeface="Roboto"/>
                <a:ea typeface="Roboto"/>
                <a:cs typeface="Roboto"/>
                <a:sym typeface="Roboto"/>
              </a:rPr>
            </a:br>
            <a:r>
              <a:rPr lang="en-US" sz="1100">
                <a:latin typeface="Roboto"/>
                <a:ea typeface="Roboto"/>
                <a:cs typeface="Roboto"/>
                <a:sym typeface="Roboto"/>
              </a:rPr>
              <a:t>Improved Member Net Promoter Score</a:t>
            </a:r>
            <a:br>
              <a:rPr lang="en-US" sz="1100">
                <a:latin typeface="Roboto"/>
                <a:ea typeface="Roboto"/>
                <a:cs typeface="Roboto"/>
                <a:sym typeface="Roboto"/>
              </a:rPr>
            </a:br>
            <a:br>
              <a:rPr lang="en-US" sz="1100">
                <a:latin typeface="Roboto"/>
                <a:ea typeface="Roboto"/>
                <a:cs typeface="Roboto"/>
                <a:sym typeface="Roboto"/>
              </a:rPr>
            </a:br>
            <a:r>
              <a:rPr lang="en-US" sz="1100">
                <a:latin typeface="Roboto"/>
                <a:ea typeface="Roboto"/>
                <a:cs typeface="Roboto"/>
                <a:sym typeface="Roboto"/>
              </a:rPr>
              <a:t>Reduced Transportation Overheads for its Members</a:t>
            </a:r>
            <a:br>
              <a:rPr lang="en-US" sz="1100">
                <a:latin typeface="Roboto"/>
                <a:ea typeface="Roboto"/>
                <a:cs typeface="Roboto"/>
                <a:sym typeface="Roboto"/>
              </a:rPr>
            </a:br>
            <a:br>
              <a:rPr lang="en-US" sz="1100">
                <a:latin typeface="Roboto"/>
                <a:ea typeface="Roboto"/>
                <a:cs typeface="Roboto"/>
                <a:sym typeface="Roboto"/>
              </a:rPr>
            </a:br>
            <a:r>
              <a:rPr lang="en-US" sz="1100">
                <a:latin typeface="Roboto"/>
                <a:ea typeface="Roboto"/>
                <a:cs typeface="Roboto"/>
                <a:sym typeface="Roboto"/>
              </a:rPr>
              <a:t>Increased Dissemination of Telehealth Solutions to its Members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5599100" y="3040225"/>
            <a:ext cx="2761200" cy="1709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>
                <a:latin typeface="Roboto"/>
                <a:ea typeface="Roboto"/>
                <a:cs typeface="Roboto"/>
                <a:sym typeface="Roboto"/>
              </a:rPr>
              <a:t>Incorporation of efficient Telehealth Solutions with the help of Humana’s Network and Support</a:t>
            </a:r>
            <a:br>
              <a:rPr lang="en-US" sz="1100">
                <a:latin typeface="Roboto"/>
                <a:ea typeface="Roboto"/>
                <a:cs typeface="Roboto"/>
                <a:sym typeface="Roboto"/>
              </a:rPr>
            </a:br>
            <a:br>
              <a:rPr lang="en-US" sz="1100">
                <a:latin typeface="Roboto"/>
                <a:ea typeface="Roboto"/>
                <a:cs typeface="Roboto"/>
                <a:sym typeface="Roboto"/>
              </a:rPr>
            </a:br>
            <a:r>
              <a:rPr lang="en-US" sz="1100">
                <a:latin typeface="Roboto"/>
                <a:ea typeface="Roboto"/>
                <a:cs typeface="Roboto"/>
                <a:sym typeface="Roboto"/>
              </a:rPr>
              <a:t>Resolution of Technical Issues and Overhead by utilisation of Humana’s EMR Management through Digital Identity Platform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1128513" y="6312600"/>
            <a:ext cx="12672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Consumer Targeting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2933138" y="6312600"/>
            <a:ext cx="12672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Improved NPS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5444263" y="6312600"/>
            <a:ext cx="12672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Efficient Telehealth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7247863" y="6312600"/>
            <a:ext cx="12672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EMR Management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4188713" y="4496150"/>
            <a:ext cx="1267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Secure Digital Identity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Accountable Care Organisations and Telehealth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574600" y="3472750"/>
            <a:ext cx="3400500" cy="1214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648425" y="3567472"/>
            <a:ext cx="3252600" cy="1029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650425" y="3567475"/>
            <a:ext cx="32526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boto"/>
                <a:ea typeface="Roboto"/>
                <a:cs typeface="Roboto"/>
                <a:sym typeface="Roboto"/>
              </a:rPr>
              <a:t>Recognise and integrate social factors to develop more effective healthcare plans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576475" y="4900125"/>
            <a:ext cx="3400500" cy="1214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7"/>
          <p:cNvSpPr/>
          <p:nvPr/>
        </p:nvSpPr>
        <p:spPr>
          <a:xfrm>
            <a:off x="650300" y="4994847"/>
            <a:ext cx="3252600" cy="1029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7"/>
          <p:cNvSpPr/>
          <p:nvPr/>
        </p:nvSpPr>
        <p:spPr>
          <a:xfrm>
            <a:off x="5459400" y="3472750"/>
            <a:ext cx="3400500" cy="1214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5533225" y="3567472"/>
            <a:ext cx="3252600" cy="1029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5461275" y="4900125"/>
            <a:ext cx="3400500" cy="1214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5535100" y="4994847"/>
            <a:ext cx="3252600" cy="1029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610800" y="1007775"/>
            <a:ext cx="7922400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A meta-analysis of 50 studies revealed that social factors accounted for </a:t>
            </a:r>
            <a:r>
              <a:rPr lang="en-US" sz="1800" b="1">
                <a:solidFill>
                  <a:srgbClr val="93C47D"/>
                </a:solidFill>
              </a:rPr>
              <a:t>more than 33%</a:t>
            </a:r>
            <a:r>
              <a:rPr lang="en-US" sz="1800" b="1">
                <a:solidFill>
                  <a:schemeClr val="lt1"/>
                </a:solidFill>
              </a:rPr>
              <a:t> of total deaths in the US in a year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The </a:t>
            </a:r>
            <a:r>
              <a:rPr lang="en-US" sz="1800" b="1">
                <a:solidFill>
                  <a:srgbClr val="93C47D"/>
                </a:solidFill>
              </a:rPr>
              <a:t>WHO created the Commision on Social Determinants of Health</a:t>
            </a:r>
            <a:r>
              <a:rPr lang="en-US" sz="1800" b="1">
                <a:solidFill>
                  <a:schemeClr val="lt1"/>
                </a:solidFill>
              </a:rPr>
              <a:t> to address such issues and achieve Health Equity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Role of Healthcare Providers</a:t>
            </a:r>
            <a:endParaRPr sz="1800" b="1">
              <a:solidFill>
                <a:schemeClr val="lt1"/>
              </a:solidFill>
            </a:endParaRPr>
          </a:p>
        </p:txBody>
      </p:sp>
      <p:pic>
        <p:nvPicPr>
          <p:cNvPr id="419" name="Google Shape;4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163" y="4045650"/>
            <a:ext cx="1495775" cy="14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/>
          <p:nvPr/>
        </p:nvSpPr>
        <p:spPr>
          <a:xfrm>
            <a:off x="5539375" y="3564850"/>
            <a:ext cx="32526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boto"/>
                <a:ea typeface="Roboto"/>
                <a:cs typeface="Roboto"/>
                <a:sym typeface="Roboto"/>
              </a:rPr>
              <a:t>Develop health-promotion strategies for communities to improve living conditions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650425" y="4992225"/>
            <a:ext cx="32526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boto"/>
                <a:ea typeface="Roboto"/>
                <a:cs typeface="Roboto"/>
                <a:sym typeface="Roboto"/>
              </a:rPr>
              <a:t>Conduct or support ongoing research regarding Social Determinants of Health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5537500" y="4992225"/>
            <a:ext cx="32526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boto"/>
                <a:ea typeface="Roboto"/>
                <a:cs typeface="Roboto"/>
                <a:sym typeface="Roboto"/>
              </a:rPr>
              <a:t>Act as a resource for local, state, and national policy makers to improve Health Equity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Beyond Healthcare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8"/>
          <p:cNvSpPr/>
          <p:nvPr/>
        </p:nvSpPr>
        <p:spPr>
          <a:xfrm rot="5400000">
            <a:off x="4462750" y="-1818925"/>
            <a:ext cx="675300" cy="6986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1" name="Google Shape;431;p38"/>
          <p:cNvSpPr/>
          <p:nvPr/>
        </p:nvSpPr>
        <p:spPr>
          <a:xfrm>
            <a:off x="1406547" y="1442175"/>
            <a:ext cx="478200" cy="450000"/>
          </a:xfrm>
          <a:prstGeom prst="ellipse">
            <a:avLst/>
          </a:prstGeom>
          <a:solidFill>
            <a:srgbClr val="5C9A1B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8"/>
          <p:cNvSpPr txBox="1"/>
          <p:nvPr/>
        </p:nvSpPr>
        <p:spPr>
          <a:xfrm>
            <a:off x="2010350" y="1336625"/>
            <a:ext cx="60594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Integration of Gig Economy with Humana Rx</a:t>
            </a:r>
            <a:endParaRPr sz="2200"/>
          </a:p>
        </p:txBody>
      </p:sp>
      <p:sp>
        <p:nvSpPr>
          <p:cNvPr id="433" name="Google Shape;433;p38"/>
          <p:cNvSpPr/>
          <p:nvPr/>
        </p:nvSpPr>
        <p:spPr>
          <a:xfrm rot="5400000">
            <a:off x="4462750" y="-290325"/>
            <a:ext cx="675300" cy="6986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4" name="Google Shape;434;p38"/>
          <p:cNvSpPr/>
          <p:nvPr/>
        </p:nvSpPr>
        <p:spPr>
          <a:xfrm>
            <a:off x="7591547" y="2977875"/>
            <a:ext cx="478200" cy="450000"/>
          </a:xfrm>
          <a:prstGeom prst="ellipse">
            <a:avLst/>
          </a:prstGeom>
          <a:solidFill>
            <a:srgbClr val="5C9A1B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2270950" y="2865225"/>
            <a:ext cx="54204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Integration of Community Health Workers</a:t>
            </a:r>
            <a:endParaRPr sz="2200"/>
          </a:p>
        </p:txBody>
      </p:sp>
      <p:sp>
        <p:nvSpPr>
          <p:cNvPr id="436" name="Google Shape;436;p38"/>
          <p:cNvSpPr/>
          <p:nvPr/>
        </p:nvSpPr>
        <p:spPr>
          <a:xfrm rot="5400000">
            <a:off x="4462750" y="1173000"/>
            <a:ext cx="675300" cy="6986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437" name="Google Shape;437;p38"/>
          <p:cNvSpPr/>
          <p:nvPr/>
        </p:nvSpPr>
        <p:spPr>
          <a:xfrm>
            <a:off x="1406547" y="4434100"/>
            <a:ext cx="478200" cy="450000"/>
          </a:xfrm>
          <a:prstGeom prst="ellipse">
            <a:avLst/>
          </a:prstGeom>
          <a:solidFill>
            <a:srgbClr val="5C9A1B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8"/>
          <p:cNvSpPr txBox="1"/>
          <p:nvPr/>
        </p:nvSpPr>
        <p:spPr>
          <a:xfrm>
            <a:off x="2010350" y="4328550"/>
            <a:ext cx="60594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Blockchain based Digital Ad-campaigns </a:t>
            </a:r>
            <a:endParaRPr sz="2200"/>
          </a:p>
        </p:txBody>
      </p:sp>
      <p:sp>
        <p:nvSpPr>
          <p:cNvPr id="439" name="Google Shape;439;p38"/>
          <p:cNvSpPr/>
          <p:nvPr/>
        </p:nvSpPr>
        <p:spPr>
          <a:xfrm rot="5400000">
            <a:off x="4462750" y="2605275"/>
            <a:ext cx="675300" cy="6986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7591547" y="5873475"/>
            <a:ext cx="478200" cy="450000"/>
          </a:xfrm>
          <a:prstGeom prst="ellipse">
            <a:avLst/>
          </a:prstGeom>
          <a:solidFill>
            <a:srgbClr val="5C9A1B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8"/>
          <p:cNvSpPr txBox="1"/>
          <p:nvPr/>
        </p:nvSpPr>
        <p:spPr>
          <a:xfrm>
            <a:off x="2194750" y="5760825"/>
            <a:ext cx="54204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Consortium based Awareness Campaigns </a:t>
            </a:r>
            <a:endParaRPr sz="2200"/>
          </a:p>
        </p:txBody>
      </p:sp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Beyond-Health Solutions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900" y="1834950"/>
            <a:ext cx="1537500" cy="1537500"/>
          </a:xfrm>
          <a:prstGeom prst="ellipse">
            <a:avLst/>
          </a:prstGeom>
          <a:noFill/>
          <a:ln w="381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" name="Google Shape;105;p21"/>
          <p:cNvPicPr preferRelativeResize="0"/>
          <p:nvPr/>
        </p:nvPicPr>
        <p:blipFill rotWithShape="1">
          <a:blip r:embed="rId4">
            <a:alphaModFix/>
          </a:blip>
          <a:srcRect b="35542"/>
          <a:stretch/>
        </p:blipFill>
        <p:spPr>
          <a:xfrm>
            <a:off x="1179788" y="1854300"/>
            <a:ext cx="1537500" cy="1498800"/>
          </a:xfrm>
          <a:prstGeom prst="ellipse">
            <a:avLst/>
          </a:prstGeom>
          <a:noFill/>
          <a:ln w="381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5">
            <a:alphaModFix/>
          </a:blip>
          <a:srcRect l="5828" r="11853"/>
          <a:stretch/>
        </p:blipFill>
        <p:spPr>
          <a:xfrm>
            <a:off x="3900302" y="1797300"/>
            <a:ext cx="1612500" cy="1612800"/>
          </a:xfrm>
          <a:prstGeom prst="ellipse">
            <a:avLst/>
          </a:prstGeom>
          <a:noFill/>
          <a:ln w="381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" name="Google Shape;107;p21"/>
          <p:cNvSpPr txBox="1"/>
          <p:nvPr/>
        </p:nvSpPr>
        <p:spPr>
          <a:xfrm>
            <a:off x="569600" y="3534575"/>
            <a:ext cx="2757900" cy="10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Plaksha Kapoor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MS in Business Analytics, Columbia University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3515402" y="3534575"/>
            <a:ext cx="2382300" cy="10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Tushar Agrawal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MS in Data Science, Columbia University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6386500" y="3534575"/>
            <a:ext cx="2382300" cy="10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Archit Matta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MS in Data Science, Columbia University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311700" y="244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Our Team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9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775991" y="677050"/>
            <a:ext cx="5889625" cy="590144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9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9"/>
          <p:cNvSpPr/>
          <p:nvPr/>
        </p:nvSpPr>
        <p:spPr>
          <a:xfrm>
            <a:off x="610800" y="1007775"/>
            <a:ext cx="7922400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</p:txBody>
      </p:sp>
      <p:pic>
        <p:nvPicPr>
          <p:cNvPr id="451" name="Google Shape;4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537" y="2228125"/>
            <a:ext cx="1206000" cy="120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52" name="Google Shape;452;p39"/>
          <p:cNvCxnSpPr/>
          <p:nvPr/>
        </p:nvCxnSpPr>
        <p:spPr>
          <a:xfrm rot="10800000">
            <a:off x="5384866" y="2729981"/>
            <a:ext cx="2077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39"/>
          <p:cNvCxnSpPr/>
          <p:nvPr/>
        </p:nvCxnSpPr>
        <p:spPr>
          <a:xfrm rot="10800000">
            <a:off x="2057638" y="2729975"/>
            <a:ext cx="2077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39"/>
          <p:cNvCxnSpPr>
            <a:endCxn id="455" idx="0"/>
          </p:cNvCxnSpPr>
          <p:nvPr/>
        </p:nvCxnSpPr>
        <p:spPr>
          <a:xfrm>
            <a:off x="4738975" y="3458075"/>
            <a:ext cx="0" cy="1437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39"/>
          <p:cNvCxnSpPr>
            <a:stCxn id="457" idx="6"/>
            <a:endCxn id="458" idx="3"/>
          </p:cNvCxnSpPr>
          <p:nvPr/>
        </p:nvCxnSpPr>
        <p:spPr>
          <a:xfrm rot="10800000" flipH="1">
            <a:off x="5389069" y="3219308"/>
            <a:ext cx="2266500" cy="2203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39"/>
          <p:cNvCxnSpPr/>
          <p:nvPr/>
        </p:nvCxnSpPr>
        <p:spPr>
          <a:xfrm>
            <a:off x="1910089" y="3257505"/>
            <a:ext cx="2290500" cy="2147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39"/>
          <p:cNvCxnSpPr>
            <a:stCxn id="461" idx="6"/>
            <a:endCxn id="451" idx="2"/>
          </p:cNvCxnSpPr>
          <p:nvPr/>
        </p:nvCxnSpPr>
        <p:spPr>
          <a:xfrm>
            <a:off x="2057737" y="2831125"/>
            <a:ext cx="2113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39"/>
          <p:cNvCxnSpPr/>
          <p:nvPr/>
        </p:nvCxnSpPr>
        <p:spPr>
          <a:xfrm rot="10800000" flipH="1">
            <a:off x="5333948" y="2821225"/>
            <a:ext cx="2113800" cy="9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39"/>
          <p:cNvSpPr txBox="1"/>
          <p:nvPr/>
        </p:nvSpPr>
        <p:spPr>
          <a:xfrm>
            <a:off x="5715245" y="1805800"/>
            <a:ext cx="149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Member places order for drugs</a:t>
            </a:r>
            <a:endParaRPr sz="1100"/>
          </a:p>
        </p:txBody>
      </p:sp>
      <p:sp>
        <p:nvSpPr>
          <p:cNvPr id="464" name="Google Shape;464;p39"/>
          <p:cNvSpPr txBox="1"/>
          <p:nvPr/>
        </p:nvSpPr>
        <p:spPr>
          <a:xfrm>
            <a:off x="1956690" y="1621054"/>
            <a:ext cx="21840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Humana Pharmacy coordinates with in-network pharmacies</a:t>
            </a:r>
            <a:endParaRPr sz="1100"/>
          </a:p>
        </p:txBody>
      </p:sp>
      <p:sp>
        <p:nvSpPr>
          <p:cNvPr id="465" name="Google Shape;465;p39"/>
          <p:cNvSpPr txBox="1"/>
          <p:nvPr/>
        </p:nvSpPr>
        <p:spPr>
          <a:xfrm>
            <a:off x="4658875" y="3382575"/>
            <a:ext cx="14997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Humana coordinates with gig workers using blockchain platform</a:t>
            </a:r>
            <a:endParaRPr sz="1100"/>
          </a:p>
        </p:txBody>
      </p:sp>
      <p:sp>
        <p:nvSpPr>
          <p:cNvPr id="466" name="Google Shape;466;p39"/>
          <p:cNvSpPr txBox="1"/>
          <p:nvPr/>
        </p:nvSpPr>
        <p:spPr>
          <a:xfrm>
            <a:off x="1141928" y="4365550"/>
            <a:ext cx="23574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Gig workers pick-up deliveries from local pharmacies</a:t>
            </a:r>
            <a:endParaRPr sz="1100"/>
          </a:p>
        </p:txBody>
      </p:sp>
      <p:sp>
        <p:nvSpPr>
          <p:cNvPr id="467" name="Google Shape;467;p39"/>
          <p:cNvSpPr txBox="1"/>
          <p:nvPr/>
        </p:nvSpPr>
        <p:spPr>
          <a:xfrm>
            <a:off x="6223150" y="4434425"/>
            <a:ext cx="19839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Gig workers deliver drugs to the member</a:t>
            </a:r>
            <a:endParaRPr sz="1100"/>
          </a:p>
        </p:txBody>
      </p:sp>
      <p:sp>
        <p:nvSpPr>
          <p:cNvPr id="468" name="Google Shape;468;p39"/>
          <p:cNvSpPr txBox="1"/>
          <p:nvPr/>
        </p:nvSpPr>
        <p:spPr>
          <a:xfrm>
            <a:off x="5618673" y="3108182"/>
            <a:ext cx="16917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Humana Rx tracks the delivery</a:t>
            </a:r>
            <a:endParaRPr sz="1100"/>
          </a:p>
        </p:txBody>
      </p:sp>
      <p:sp>
        <p:nvSpPr>
          <p:cNvPr id="469" name="Google Shape;469;p39"/>
          <p:cNvSpPr txBox="1"/>
          <p:nvPr/>
        </p:nvSpPr>
        <p:spPr>
          <a:xfrm>
            <a:off x="2268738" y="3123550"/>
            <a:ext cx="16917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Local Pharmacy confirms pick-up </a:t>
            </a:r>
            <a:endParaRPr sz="1100"/>
          </a:p>
        </p:txBody>
      </p:sp>
      <p:sp>
        <p:nvSpPr>
          <p:cNvPr id="470" name="Google Shape;470;p39"/>
          <p:cNvSpPr/>
          <p:nvPr/>
        </p:nvSpPr>
        <p:spPr>
          <a:xfrm>
            <a:off x="6277201" y="2334466"/>
            <a:ext cx="334500" cy="34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39"/>
          <p:cNvSpPr/>
          <p:nvPr/>
        </p:nvSpPr>
        <p:spPr>
          <a:xfrm>
            <a:off x="2881885" y="2344507"/>
            <a:ext cx="334500" cy="34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39"/>
          <p:cNvSpPr/>
          <p:nvPr/>
        </p:nvSpPr>
        <p:spPr>
          <a:xfrm>
            <a:off x="4315442" y="3884781"/>
            <a:ext cx="334500" cy="34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2458164" y="4090711"/>
            <a:ext cx="334500" cy="34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6721013" y="4148046"/>
            <a:ext cx="334500" cy="34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2893079" y="2881712"/>
            <a:ext cx="334500" cy="34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39"/>
          <p:cNvSpPr/>
          <p:nvPr/>
        </p:nvSpPr>
        <p:spPr>
          <a:xfrm>
            <a:off x="6287251" y="2863478"/>
            <a:ext cx="334500" cy="34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5" name="Google Shape;455;p39" descr="Drugs Motorbike Delivery Long Shadow Icon. Style Is A Light Flat.. Royalty  Free Cliparts, Vectors, And Stock Illustration. Image 51734339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5975" y="4895375"/>
            <a:ext cx="1206000" cy="120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7" name="Google Shape;477;p39"/>
          <p:cNvSpPr txBox="1"/>
          <p:nvPr/>
        </p:nvSpPr>
        <p:spPr>
          <a:xfrm>
            <a:off x="4135975" y="6130450"/>
            <a:ext cx="1206000" cy="3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Gig Worker</a:t>
            </a:r>
            <a:endParaRPr b="1"/>
          </a:p>
        </p:txBody>
      </p:sp>
      <p:sp>
        <p:nvSpPr>
          <p:cNvPr id="478" name="Google Shape;478;p39"/>
          <p:cNvSpPr txBox="1"/>
          <p:nvPr/>
        </p:nvSpPr>
        <p:spPr>
          <a:xfrm>
            <a:off x="7462375" y="3510325"/>
            <a:ext cx="1071000" cy="3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Member</a:t>
            </a:r>
            <a:endParaRPr b="1"/>
          </a:p>
        </p:txBody>
      </p:sp>
      <p:pic>
        <p:nvPicPr>
          <p:cNvPr id="479" name="Google Shape;479;p39" descr="Person Icon | Colorful Long Shadow Iconset | GraphicLoad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0675" y="2238700"/>
            <a:ext cx="1112525" cy="11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9"/>
          <p:cNvSpPr txBox="1"/>
          <p:nvPr/>
        </p:nvSpPr>
        <p:spPr>
          <a:xfrm>
            <a:off x="917175" y="3434125"/>
            <a:ext cx="1112400" cy="3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Pharmacy</a:t>
            </a:r>
            <a:endParaRPr b="1"/>
          </a:p>
        </p:txBody>
      </p:sp>
      <p:sp>
        <p:nvSpPr>
          <p:cNvPr id="481" name="Google Shape;481;p39"/>
          <p:cNvSpPr txBox="1"/>
          <p:nvPr/>
        </p:nvSpPr>
        <p:spPr>
          <a:xfrm>
            <a:off x="4171525" y="1673000"/>
            <a:ext cx="1206000" cy="48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Humana Pharmacy</a:t>
            </a:r>
            <a:endParaRPr b="1"/>
          </a:p>
        </p:txBody>
      </p:sp>
      <p:pic>
        <p:nvPicPr>
          <p:cNvPr id="482" name="Google Shape;482;p39" descr="Hospital Building Flat Round Icon with Long Shadow"/>
          <p:cNvPicPr preferRelativeResize="0"/>
          <p:nvPr/>
        </p:nvPicPr>
        <p:blipFill rotWithShape="1">
          <a:blip r:embed="rId7">
            <a:alphaModFix/>
          </a:blip>
          <a:srcRect b="7493"/>
          <a:stretch/>
        </p:blipFill>
        <p:spPr>
          <a:xfrm>
            <a:off x="878786" y="2127581"/>
            <a:ext cx="1206000" cy="120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3" name="Google Shape;483;p39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Integration of Gig Economy with Humana Rx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0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6495564" y="3153021"/>
            <a:ext cx="2531660" cy="253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0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343575" y="3188274"/>
            <a:ext cx="2531660" cy="253675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/>
          <p:nvPr/>
        </p:nvSpPr>
        <p:spPr>
          <a:xfrm>
            <a:off x="1678367" y="2513870"/>
            <a:ext cx="6175926" cy="16084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564"/>
                </a:moveTo>
                <a:lnTo>
                  <a:pt x="2326" y="0"/>
                </a:lnTo>
                <a:lnTo>
                  <a:pt x="19225" y="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2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1597645" y="3492520"/>
            <a:ext cx="6183594" cy="7043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513"/>
                </a:moveTo>
                <a:lnTo>
                  <a:pt x="6050" y="0"/>
                </a:lnTo>
                <a:lnTo>
                  <a:pt x="15530" y="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40"/>
          <p:cNvSpPr/>
          <p:nvPr/>
        </p:nvSpPr>
        <p:spPr>
          <a:xfrm>
            <a:off x="1601102" y="4345113"/>
            <a:ext cx="6170310" cy="7138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57"/>
                </a:moveTo>
                <a:lnTo>
                  <a:pt x="6043" y="21600"/>
                </a:lnTo>
                <a:lnTo>
                  <a:pt x="15594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1598373" y="4640516"/>
            <a:ext cx="6170040" cy="1612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7"/>
                </a:moveTo>
                <a:lnTo>
                  <a:pt x="2344" y="21600"/>
                </a:lnTo>
                <a:lnTo>
                  <a:pt x="19275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40"/>
          <p:cNvSpPr/>
          <p:nvPr/>
        </p:nvSpPr>
        <p:spPr>
          <a:xfrm>
            <a:off x="794523" y="3515106"/>
            <a:ext cx="1605540" cy="1812276"/>
          </a:xfrm>
          <a:custGeom>
            <a:avLst/>
            <a:gdLst/>
            <a:ahLst/>
            <a:cxnLst/>
            <a:rect l="l" t="t" r="r" b="b"/>
            <a:pathLst>
              <a:path w="21590" h="21594" extrusionOk="0">
                <a:moveTo>
                  <a:pt x="9919" y="203"/>
                </a:moveTo>
                <a:lnTo>
                  <a:pt x="808" y="4852"/>
                </a:lnTo>
                <a:cubicBezTo>
                  <a:pt x="553" y="5009"/>
                  <a:pt x="345" y="5220"/>
                  <a:pt x="204" y="5465"/>
                </a:cubicBezTo>
                <a:cubicBezTo>
                  <a:pt x="59" y="5719"/>
                  <a:pt x="-10" y="6000"/>
                  <a:pt x="3" y="6284"/>
                </a:cubicBezTo>
                <a:lnTo>
                  <a:pt x="0" y="15421"/>
                </a:lnTo>
                <a:cubicBezTo>
                  <a:pt x="6" y="15696"/>
                  <a:pt x="91" y="15965"/>
                  <a:pt x="246" y="16203"/>
                </a:cubicBezTo>
                <a:cubicBezTo>
                  <a:pt x="380" y="16409"/>
                  <a:pt x="563" y="16585"/>
                  <a:pt x="782" y="16721"/>
                </a:cubicBezTo>
                <a:lnTo>
                  <a:pt x="9889" y="21374"/>
                </a:lnTo>
                <a:cubicBezTo>
                  <a:pt x="10163" y="21519"/>
                  <a:pt x="10476" y="21595"/>
                  <a:pt x="10795" y="21594"/>
                </a:cubicBezTo>
                <a:cubicBezTo>
                  <a:pt x="11105" y="21592"/>
                  <a:pt x="11409" y="21518"/>
                  <a:pt x="11675" y="21379"/>
                </a:cubicBezTo>
                <a:lnTo>
                  <a:pt x="20792" y="16716"/>
                </a:lnTo>
                <a:cubicBezTo>
                  <a:pt x="21023" y="16592"/>
                  <a:pt x="21215" y="16419"/>
                  <a:pt x="21353" y="16214"/>
                </a:cubicBezTo>
                <a:cubicBezTo>
                  <a:pt x="21506" y="15984"/>
                  <a:pt x="21586" y="15721"/>
                  <a:pt x="21582" y="15453"/>
                </a:cubicBezTo>
                <a:lnTo>
                  <a:pt x="21590" y="6155"/>
                </a:lnTo>
                <a:cubicBezTo>
                  <a:pt x="21582" y="5919"/>
                  <a:pt x="21516" y="5688"/>
                  <a:pt x="21396" y="5477"/>
                </a:cubicBezTo>
                <a:cubicBezTo>
                  <a:pt x="21251" y="5223"/>
                  <a:pt x="21033" y="5008"/>
                  <a:pt x="20764" y="4854"/>
                </a:cubicBezTo>
                <a:lnTo>
                  <a:pt x="11663" y="197"/>
                </a:lnTo>
                <a:cubicBezTo>
                  <a:pt x="11408" y="73"/>
                  <a:pt x="11123" y="5"/>
                  <a:pt x="10832" y="0"/>
                </a:cubicBezTo>
                <a:cubicBezTo>
                  <a:pt x="10513" y="-5"/>
                  <a:pt x="10198" y="65"/>
                  <a:pt x="9919" y="203"/>
                </a:cubicBezTo>
                <a:close/>
              </a:path>
            </a:pathLst>
          </a:custGeom>
          <a:solidFill>
            <a:srgbClr val="5C9A1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40"/>
          <p:cNvSpPr/>
          <p:nvPr/>
        </p:nvSpPr>
        <p:spPr>
          <a:xfrm>
            <a:off x="6969463" y="3515106"/>
            <a:ext cx="1605540" cy="1812276"/>
          </a:xfrm>
          <a:custGeom>
            <a:avLst/>
            <a:gdLst/>
            <a:ahLst/>
            <a:cxnLst/>
            <a:rect l="l" t="t" r="r" b="b"/>
            <a:pathLst>
              <a:path w="21590" h="21594" extrusionOk="0">
                <a:moveTo>
                  <a:pt x="9919" y="203"/>
                </a:moveTo>
                <a:lnTo>
                  <a:pt x="808" y="4852"/>
                </a:lnTo>
                <a:cubicBezTo>
                  <a:pt x="553" y="5009"/>
                  <a:pt x="345" y="5220"/>
                  <a:pt x="204" y="5465"/>
                </a:cubicBezTo>
                <a:cubicBezTo>
                  <a:pt x="59" y="5719"/>
                  <a:pt x="-10" y="6000"/>
                  <a:pt x="3" y="6284"/>
                </a:cubicBezTo>
                <a:lnTo>
                  <a:pt x="0" y="15421"/>
                </a:lnTo>
                <a:cubicBezTo>
                  <a:pt x="6" y="15696"/>
                  <a:pt x="91" y="15965"/>
                  <a:pt x="246" y="16203"/>
                </a:cubicBezTo>
                <a:cubicBezTo>
                  <a:pt x="380" y="16409"/>
                  <a:pt x="563" y="16585"/>
                  <a:pt x="782" y="16721"/>
                </a:cubicBezTo>
                <a:lnTo>
                  <a:pt x="9889" y="21374"/>
                </a:lnTo>
                <a:cubicBezTo>
                  <a:pt x="10163" y="21519"/>
                  <a:pt x="10476" y="21595"/>
                  <a:pt x="10795" y="21594"/>
                </a:cubicBezTo>
                <a:cubicBezTo>
                  <a:pt x="11105" y="21592"/>
                  <a:pt x="11409" y="21518"/>
                  <a:pt x="11675" y="21379"/>
                </a:cubicBezTo>
                <a:lnTo>
                  <a:pt x="20792" y="16716"/>
                </a:lnTo>
                <a:cubicBezTo>
                  <a:pt x="21023" y="16592"/>
                  <a:pt x="21215" y="16419"/>
                  <a:pt x="21353" y="16214"/>
                </a:cubicBezTo>
                <a:cubicBezTo>
                  <a:pt x="21506" y="15984"/>
                  <a:pt x="21586" y="15721"/>
                  <a:pt x="21582" y="15453"/>
                </a:cubicBezTo>
                <a:lnTo>
                  <a:pt x="21590" y="6155"/>
                </a:lnTo>
                <a:cubicBezTo>
                  <a:pt x="21582" y="5919"/>
                  <a:pt x="21516" y="5688"/>
                  <a:pt x="21396" y="5477"/>
                </a:cubicBezTo>
                <a:cubicBezTo>
                  <a:pt x="21251" y="5223"/>
                  <a:pt x="21033" y="5008"/>
                  <a:pt x="20764" y="4854"/>
                </a:cubicBezTo>
                <a:lnTo>
                  <a:pt x="11663" y="197"/>
                </a:lnTo>
                <a:cubicBezTo>
                  <a:pt x="11408" y="73"/>
                  <a:pt x="11123" y="5"/>
                  <a:pt x="10832" y="0"/>
                </a:cubicBezTo>
                <a:cubicBezTo>
                  <a:pt x="10513" y="-5"/>
                  <a:pt x="10198" y="65"/>
                  <a:pt x="9919" y="2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40"/>
          <p:cNvSpPr txBox="1"/>
          <p:nvPr/>
        </p:nvSpPr>
        <p:spPr>
          <a:xfrm>
            <a:off x="1055592" y="4228316"/>
            <a:ext cx="10836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arlow"/>
              <a:buNone/>
            </a:pPr>
            <a:r>
              <a:rPr lang="en-US" sz="18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Humana</a:t>
            </a:r>
            <a:endParaRPr sz="1100"/>
          </a:p>
        </p:txBody>
      </p:sp>
      <p:sp>
        <p:nvSpPr>
          <p:cNvPr id="497" name="Google Shape;497;p40"/>
          <p:cNvSpPr txBox="1"/>
          <p:nvPr/>
        </p:nvSpPr>
        <p:spPr>
          <a:xfrm>
            <a:off x="7193394" y="4000439"/>
            <a:ext cx="1172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arlow"/>
              <a:buNone/>
            </a:pPr>
            <a:r>
              <a:rPr lang="en-US" sz="17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Community Health Workers</a:t>
            </a:r>
            <a:endParaRPr sz="1000"/>
          </a:p>
        </p:txBody>
      </p:sp>
      <p:sp>
        <p:nvSpPr>
          <p:cNvPr id="498" name="Google Shape;498;p40"/>
          <p:cNvSpPr/>
          <p:nvPr/>
        </p:nvSpPr>
        <p:spPr>
          <a:xfrm>
            <a:off x="3243294" y="3419236"/>
            <a:ext cx="165600" cy="165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Google Shape;499;p40"/>
          <p:cNvSpPr/>
          <p:nvPr/>
        </p:nvSpPr>
        <p:spPr>
          <a:xfrm>
            <a:off x="3243294" y="4952208"/>
            <a:ext cx="165600" cy="165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40"/>
          <p:cNvSpPr/>
          <p:nvPr/>
        </p:nvSpPr>
        <p:spPr>
          <a:xfrm>
            <a:off x="2215707" y="6150498"/>
            <a:ext cx="165600" cy="165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40"/>
          <p:cNvSpPr/>
          <p:nvPr/>
        </p:nvSpPr>
        <p:spPr>
          <a:xfrm>
            <a:off x="7031144" y="6157967"/>
            <a:ext cx="165600" cy="165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2" name="Google Shape;502;p40"/>
          <p:cNvSpPr/>
          <p:nvPr/>
        </p:nvSpPr>
        <p:spPr>
          <a:xfrm>
            <a:off x="7045667" y="2479063"/>
            <a:ext cx="165600" cy="165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5949405" y="3401197"/>
            <a:ext cx="165600" cy="165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40"/>
          <p:cNvSpPr/>
          <p:nvPr/>
        </p:nvSpPr>
        <p:spPr>
          <a:xfrm>
            <a:off x="5949405" y="4972797"/>
            <a:ext cx="165600" cy="165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5949405" y="4973443"/>
            <a:ext cx="1656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Barlow Medium"/>
              <a:buNone/>
            </a:pPr>
            <a:endParaRPr sz="1000"/>
          </a:p>
        </p:txBody>
      </p:sp>
      <p:sp>
        <p:nvSpPr>
          <p:cNvPr id="506" name="Google Shape;506;p40"/>
          <p:cNvSpPr/>
          <p:nvPr/>
        </p:nvSpPr>
        <p:spPr>
          <a:xfrm>
            <a:off x="494775" y="810875"/>
            <a:ext cx="84387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</a:rPr>
              <a:t>Challenge</a:t>
            </a:r>
            <a:r>
              <a:rPr lang="en-US" b="1">
                <a:solidFill>
                  <a:srgbClr val="FFFFFF"/>
                </a:solidFill>
              </a:rPr>
              <a:t>: Unstructured framework and access mechanism for members to connect with CHWs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</a:rPr>
              <a:t>Proposal</a:t>
            </a:r>
            <a:r>
              <a:rPr lang="en-US" b="1">
                <a:solidFill>
                  <a:schemeClr val="lt1"/>
                </a:solidFill>
              </a:rPr>
              <a:t>: Integration of CHWs with the Blockchain Based Digital Identity platform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07" name="Google Shape;507;p40"/>
          <p:cNvSpPr txBox="1"/>
          <p:nvPr/>
        </p:nvSpPr>
        <p:spPr>
          <a:xfrm>
            <a:off x="2685862" y="2566402"/>
            <a:ext cx="4139700" cy="229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 Medium"/>
              <a:buNone/>
            </a:pPr>
            <a:r>
              <a:rPr lang="en-US" sz="1100">
                <a:solidFill>
                  <a:srgbClr val="FFFFFF"/>
                </a:solidFill>
              </a:rPr>
              <a:t>CHWs provide transportation services to patients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2684311" y="2236955"/>
            <a:ext cx="4139700" cy="229800"/>
          </a:xfrm>
          <a:prstGeom prst="rect">
            <a:avLst/>
          </a:prstGeom>
          <a:noFill/>
          <a:ln w="1905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 Medium"/>
              <a:buNone/>
            </a:pPr>
            <a:r>
              <a:rPr lang="en-US" sz="1100">
                <a:solidFill>
                  <a:srgbClr val="FFFFFF"/>
                </a:solidFill>
              </a:rPr>
              <a:t>Patients schedule transportation assistance from CHWs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3388175" y="3540153"/>
            <a:ext cx="2594400" cy="4350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 Medium"/>
              <a:buNone/>
            </a:pPr>
            <a:r>
              <a:rPr lang="en-US" sz="1100">
                <a:solidFill>
                  <a:srgbClr val="FFFFFF"/>
                </a:solidFill>
              </a:rPr>
              <a:t>CHWs provide assistance with health checkups and medical screenings 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10" name="Google Shape;510;p40"/>
          <p:cNvSpPr txBox="1"/>
          <p:nvPr/>
        </p:nvSpPr>
        <p:spPr>
          <a:xfrm>
            <a:off x="3388175" y="3021988"/>
            <a:ext cx="2594400" cy="435000"/>
          </a:xfrm>
          <a:prstGeom prst="rect">
            <a:avLst/>
          </a:prstGeom>
          <a:noFill/>
          <a:ln w="1905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 Medium"/>
              <a:buNone/>
            </a:pPr>
            <a:r>
              <a:rPr lang="en-US" sz="1100">
                <a:solidFill>
                  <a:srgbClr val="FFFFFF"/>
                </a:solidFill>
              </a:rPr>
              <a:t>Patients schedule routine appointments 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11" name="Google Shape;511;p40"/>
          <p:cNvSpPr/>
          <p:nvPr/>
        </p:nvSpPr>
        <p:spPr>
          <a:xfrm>
            <a:off x="2189039" y="2493905"/>
            <a:ext cx="165600" cy="17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3389218" y="5128894"/>
            <a:ext cx="2594400" cy="4350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 Medium"/>
              <a:buNone/>
            </a:pPr>
            <a:r>
              <a:rPr lang="en-US" sz="1100">
                <a:solidFill>
                  <a:srgbClr val="FFFFFF"/>
                </a:solidFill>
              </a:rPr>
              <a:t>CHWs hold workshops &amp; counseling sessions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13" name="Google Shape;513;p40"/>
          <p:cNvSpPr txBox="1"/>
          <p:nvPr/>
        </p:nvSpPr>
        <p:spPr>
          <a:xfrm>
            <a:off x="3388200" y="4557363"/>
            <a:ext cx="2594400" cy="435000"/>
          </a:xfrm>
          <a:prstGeom prst="rect">
            <a:avLst/>
          </a:prstGeom>
          <a:noFill/>
          <a:ln w="1905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 Medium"/>
              <a:buNone/>
            </a:pPr>
            <a:r>
              <a:rPr lang="en-US" sz="1100">
                <a:solidFill>
                  <a:srgbClr val="FFFFFF"/>
                </a:solidFill>
              </a:rPr>
              <a:t>Patients seek Behavioral Health assistance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14" name="Google Shape;514;p40"/>
          <p:cNvSpPr txBox="1"/>
          <p:nvPr/>
        </p:nvSpPr>
        <p:spPr>
          <a:xfrm>
            <a:off x="2683573" y="6309200"/>
            <a:ext cx="4139700" cy="229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 Medium"/>
              <a:buNone/>
            </a:pPr>
            <a:r>
              <a:rPr lang="en-US" sz="1100">
                <a:solidFill>
                  <a:srgbClr val="FFFFFF"/>
                </a:solidFill>
              </a:rPr>
              <a:t>CHWs provide specialized care to patients with chronic diseases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15" name="Google Shape;515;p40"/>
          <p:cNvSpPr txBox="1"/>
          <p:nvPr/>
        </p:nvSpPr>
        <p:spPr>
          <a:xfrm>
            <a:off x="2682021" y="5979753"/>
            <a:ext cx="4139700" cy="229800"/>
          </a:xfrm>
          <a:prstGeom prst="rect">
            <a:avLst/>
          </a:prstGeom>
          <a:noFill/>
          <a:ln w="1905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 Medium"/>
              <a:buNone/>
            </a:pPr>
            <a:r>
              <a:rPr lang="en-US" sz="1100">
                <a:solidFill>
                  <a:srgbClr val="FFFFFF"/>
                </a:solidFill>
              </a:rPr>
              <a:t>Patients share their real-time vitals and medical history 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16" name="Google Shape;516;p40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0"/>
          <p:cNvSpPr txBox="1"/>
          <p:nvPr/>
        </p:nvSpPr>
        <p:spPr>
          <a:xfrm>
            <a:off x="311700" y="244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Integration of Community Health Workers (CHWs)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1"/>
          <p:cNvSpPr txBox="1"/>
          <p:nvPr/>
        </p:nvSpPr>
        <p:spPr>
          <a:xfrm>
            <a:off x="3497000" y="1539525"/>
            <a:ext cx="1216800" cy="1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</a:rPr>
              <a:t>Targeting the right audience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5687625" y="2865700"/>
            <a:ext cx="303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-US" sz="1600" b="1">
                <a:solidFill>
                  <a:srgbClr val="FFFFFF"/>
                </a:solidFill>
              </a:rPr>
              <a:t>Scheduled advertisement  delivery</a:t>
            </a:r>
            <a:endParaRPr sz="1600" b="1">
              <a:solidFill>
                <a:srgbClr val="FFFFFF"/>
              </a:solidFill>
            </a:endParaRPr>
          </a:p>
        </p:txBody>
      </p:sp>
      <p:cxnSp>
        <p:nvCxnSpPr>
          <p:cNvPr id="526" name="Google Shape;526;p41"/>
          <p:cNvCxnSpPr/>
          <p:nvPr/>
        </p:nvCxnSpPr>
        <p:spPr>
          <a:xfrm>
            <a:off x="4903624" y="959450"/>
            <a:ext cx="11400" cy="240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41"/>
          <p:cNvCxnSpPr/>
          <p:nvPr/>
        </p:nvCxnSpPr>
        <p:spPr>
          <a:xfrm rot="10800000">
            <a:off x="5571900" y="3808698"/>
            <a:ext cx="3342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41"/>
          <p:cNvCxnSpPr/>
          <p:nvPr/>
        </p:nvCxnSpPr>
        <p:spPr>
          <a:xfrm rot="10800000">
            <a:off x="579923" y="3579347"/>
            <a:ext cx="3334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41"/>
          <p:cNvCxnSpPr/>
          <p:nvPr/>
        </p:nvCxnSpPr>
        <p:spPr>
          <a:xfrm>
            <a:off x="4572838" y="4054319"/>
            <a:ext cx="0" cy="2451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0" name="Google Shape;530;p41"/>
          <p:cNvSpPr txBox="1"/>
          <p:nvPr/>
        </p:nvSpPr>
        <p:spPr>
          <a:xfrm>
            <a:off x="4268069" y="3466746"/>
            <a:ext cx="1045800" cy="408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/>
              <a:t>Benefits</a:t>
            </a:r>
            <a:endParaRPr sz="100" b="1"/>
          </a:p>
        </p:txBody>
      </p:sp>
      <p:sp>
        <p:nvSpPr>
          <p:cNvPr id="531" name="Google Shape;531;p41"/>
          <p:cNvSpPr txBox="1"/>
          <p:nvPr/>
        </p:nvSpPr>
        <p:spPr>
          <a:xfrm>
            <a:off x="416000" y="3390400"/>
            <a:ext cx="3766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</a:rPr>
              <a:t>Fraud prevention and transparency in the ad supply chain</a:t>
            </a:r>
            <a:endParaRPr sz="16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32" name="Google Shape;532;p41"/>
          <p:cNvSpPr txBox="1"/>
          <p:nvPr/>
        </p:nvSpPr>
        <p:spPr>
          <a:xfrm>
            <a:off x="4713800" y="4828750"/>
            <a:ext cx="1514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Data privacy</a:t>
            </a: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grpSp>
        <p:nvGrpSpPr>
          <p:cNvPr id="533" name="Google Shape;533;p41"/>
          <p:cNvGrpSpPr/>
          <p:nvPr/>
        </p:nvGrpSpPr>
        <p:grpSpPr>
          <a:xfrm>
            <a:off x="579937" y="966305"/>
            <a:ext cx="3181526" cy="2510484"/>
            <a:chOff x="652728" y="1118675"/>
            <a:chExt cx="2915622" cy="2271726"/>
          </a:xfrm>
        </p:grpSpPr>
        <p:sp>
          <p:nvSpPr>
            <p:cNvPr id="534" name="Google Shape;534;p41"/>
            <p:cNvSpPr/>
            <p:nvPr/>
          </p:nvSpPr>
          <p:spPr>
            <a:xfrm>
              <a:off x="1353350" y="1410050"/>
              <a:ext cx="1216800" cy="1173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5" name="Google Shape;535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28" y="1118675"/>
              <a:ext cx="2915622" cy="22717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6" name="Google Shape;536;p41"/>
          <p:cNvPicPr preferRelativeResize="0"/>
          <p:nvPr/>
        </p:nvPicPr>
        <p:blipFill rotWithShape="1">
          <a:blip r:embed="rId4">
            <a:alphaModFix/>
          </a:blip>
          <a:srcRect l="35707"/>
          <a:stretch/>
        </p:blipFill>
        <p:spPr>
          <a:xfrm>
            <a:off x="5770700" y="367281"/>
            <a:ext cx="2575326" cy="299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24575" y="2204250"/>
            <a:ext cx="856125" cy="9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0700" y="4077690"/>
            <a:ext cx="2575325" cy="2539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1"/>
          <p:cNvGrpSpPr/>
          <p:nvPr/>
        </p:nvGrpSpPr>
        <p:grpSpPr>
          <a:xfrm>
            <a:off x="1022624" y="4152559"/>
            <a:ext cx="2836039" cy="2273916"/>
            <a:chOff x="1432049" y="4153909"/>
            <a:chExt cx="2836039" cy="2273916"/>
          </a:xfrm>
        </p:grpSpPr>
        <p:pic>
          <p:nvPicPr>
            <p:cNvPr id="540" name="Google Shape;540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92750" y="4153909"/>
              <a:ext cx="2575337" cy="1838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41"/>
            <p:cNvSpPr/>
            <p:nvPr/>
          </p:nvSpPr>
          <p:spPr>
            <a:xfrm rot="-1993540">
              <a:off x="1465420" y="5780343"/>
              <a:ext cx="492756" cy="26892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 rot="-1993540">
              <a:off x="2000795" y="5780343"/>
              <a:ext cx="492756" cy="26892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74EA7"/>
            </a:solidFill>
            <a:ln w="9525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 txBox="1"/>
            <p:nvPr/>
          </p:nvSpPr>
          <p:spPr>
            <a:xfrm>
              <a:off x="1432050" y="6150925"/>
              <a:ext cx="1165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1">
                  <a:solidFill>
                    <a:srgbClr val="FFFFFF"/>
                  </a:solidFill>
                </a:rPr>
                <a:t>Bot Attack</a:t>
              </a:r>
              <a:endParaRPr sz="1100" b="1" i="1">
                <a:solidFill>
                  <a:srgbClr val="FFFFFF"/>
                </a:solidFill>
              </a:endParaRPr>
            </a:p>
          </p:txBody>
        </p:sp>
        <p:pic>
          <p:nvPicPr>
            <p:cNvPr id="544" name="Google Shape;544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91879" y="4998015"/>
              <a:ext cx="484894" cy="52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41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Blockchain based Digital Ad-Campaigns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/>
          <p:nvPr/>
        </p:nvSpPr>
        <p:spPr>
          <a:xfrm>
            <a:off x="2539531" y="1810974"/>
            <a:ext cx="4059600" cy="40596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 rot="1926981">
            <a:off x="4751125" y="2210771"/>
            <a:ext cx="508991" cy="1917857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2"/>
          <p:cNvSpPr/>
          <p:nvPr/>
        </p:nvSpPr>
        <p:spPr>
          <a:xfrm rot="-2312471">
            <a:off x="4719519" y="3587964"/>
            <a:ext cx="543111" cy="1710573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2"/>
          <p:cNvSpPr/>
          <p:nvPr/>
        </p:nvSpPr>
        <p:spPr>
          <a:xfrm rot="-5400000">
            <a:off x="3656925" y="3004800"/>
            <a:ext cx="509100" cy="16596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2"/>
          <p:cNvSpPr/>
          <p:nvPr/>
        </p:nvSpPr>
        <p:spPr>
          <a:xfrm>
            <a:off x="1890606" y="1183325"/>
            <a:ext cx="5360700" cy="53607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2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 txBox="1"/>
          <p:nvPr/>
        </p:nvSpPr>
        <p:spPr>
          <a:xfrm>
            <a:off x="2310301" y="5730183"/>
            <a:ext cx="150000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1000"/>
          </a:p>
        </p:txBody>
      </p:sp>
      <p:sp>
        <p:nvSpPr>
          <p:cNvPr id="558" name="Google Shape;558;p42"/>
          <p:cNvSpPr txBox="1"/>
          <p:nvPr/>
        </p:nvSpPr>
        <p:spPr>
          <a:xfrm>
            <a:off x="-4975107" y="4002327"/>
            <a:ext cx="150000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1000"/>
          </a:p>
        </p:txBody>
      </p:sp>
      <p:pic>
        <p:nvPicPr>
          <p:cNvPr id="559" name="Google Shape;5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050" y="3773299"/>
            <a:ext cx="919794" cy="94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400" y="702980"/>
            <a:ext cx="919800" cy="94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4363" y="5009715"/>
            <a:ext cx="848101" cy="87045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2"/>
          <p:cNvSpPr/>
          <p:nvPr/>
        </p:nvSpPr>
        <p:spPr>
          <a:xfrm>
            <a:off x="2202049" y="3452873"/>
            <a:ext cx="848100" cy="848100"/>
          </a:xfrm>
          <a:prstGeom prst="ellipse">
            <a:avLst/>
          </a:prstGeom>
          <a:solidFill>
            <a:srgbClr val="FFCF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5329997" y="5038051"/>
            <a:ext cx="819000" cy="819000"/>
          </a:xfrm>
          <a:prstGeom prst="ellipse">
            <a:avLst/>
          </a:prstGeom>
          <a:solidFill>
            <a:srgbClr val="5373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2"/>
          <p:cNvSpPr/>
          <p:nvPr/>
        </p:nvSpPr>
        <p:spPr>
          <a:xfrm>
            <a:off x="5299123" y="1627573"/>
            <a:ext cx="848100" cy="819000"/>
          </a:xfrm>
          <a:prstGeom prst="ellipse">
            <a:avLst/>
          </a:prstGeom>
          <a:solidFill>
            <a:srgbClr val="7E880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2"/>
          <p:cNvSpPr txBox="1"/>
          <p:nvPr/>
        </p:nvSpPr>
        <p:spPr>
          <a:xfrm>
            <a:off x="500475" y="3592375"/>
            <a:ext cx="1533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Insurance Company B</a:t>
            </a:r>
            <a:endParaRPr sz="1100"/>
          </a:p>
        </p:txBody>
      </p:sp>
      <p:sp>
        <p:nvSpPr>
          <p:cNvPr id="566" name="Google Shape;566;p42"/>
          <p:cNvSpPr txBox="1"/>
          <p:nvPr/>
        </p:nvSpPr>
        <p:spPr>
          <a:xfrm>
            <a:off x="6044225" y="5887675"/>
            <a:ext cx="1533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Insurance Company A</a:t>
            </a:r>
            <a:endParaRPr sz="1100"/>
          </a:p>
        </p:txBody>
      </p:sp>
      <p:sp>
        <p:nvSpPr>
          <p:cNvPr id="567" name="Google Shape;567;p42"/>
          <p:cNvSpPr txBox="1"/>
          <p:nvPr/>
        </p:nvSpPr>
        <p:spPr>
          <a:xfrm>
            <a:off x="6084175" y="1306550"/>
            <a:ext cx="12483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Humana</a:t>
            </a:r>
            <a:endParaRPr sz="1100"/>
          </a:p>
        </p:txBody>
      </p:sp>
      <p:sp>
        <p:nvSpPr>
          <p:cNvPr id="568" name="Google Shape;568;p42"/>
          <p:cNvSpPr txBox="1"/>
          <p:nvPr/>
        </p:nvSpPr>
        <p:spPr>
          <a:xfrm>
            <a:off x="1366800" y="5900475"/>
            <a:ext cx="12483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Member B</a:t>
            </a:r>
            <a:endParaRPr sz="1100"/>
          </a:p>
        </p:txBody>
      </p:sp>
      <p:sp>
        <p:nvSpPr>
          <p:cNvPr id="569" name="Google Shape;569;p42"/>
          <p:cNvSpPr txBox="1"/>
          <p:nvPr/>
        </p:nvSpPr>
        <p:spPr>
          <a:xfrm>
            <a:off x="7188525" y="4773750"/>
            <a:ext cx="12483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Member A</a:t>
            </a:r>
            <a:endParaRPr sz="1100"/>
          </a:p>
        </p:txBody>
      </p:sp>
      <p:sp>
        <p:nvSpPr>
          <p:cNvPr id="570" name="Google Shape;570;p42"/>
          <p:cNvSpPr txBox="1"/>
          <p:nvPr/>
        </p:nvSpPr>
        <p:spPr>
          <a:xfrm>
            <a:off x="2134100" y="890463"/>
            <a:ext cx="12483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Member Humana</a:t>
            </a:r>
            <a:endParaRPr sz="1100"/>
          </a:p>
        </p:txBody>
      </p:sp>
      <p:sp>
        <p:nvSpPr>
          <p:cNvPr id="571" name="Google Shape;571;p42"/>
          <p:cNvSpPr/>
          <p:nvPr/>
        </p:nvSpPr>
        <p:spPr>
          <a:xfrm>
            <a:off x="4112025" y="3377725"/>
            <a:ext cx="919800" cy="919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2" name="Google Shape;572;p42"/>
          <p:cNvPicPr preferRelativeResize="0"/>
          <p:nvPr/>
        </p:nvPicPr>
        <p:blipFill>
          <a:blip r:embed="rId6">
            <a:alphaModFix amt="58000"/>
          </a:blip>
          <a:stretch>
            <a:fillRect/>
          </a:stretch>
        </p:blipFill>
        <p:spPr>
          <a:xfrm>
            <a:off x="3787499" y="3046808"/>
            <a:ext cx="1533900" cy="153699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2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Consortium based Awareness Campaigns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3"/>
          <p:cNvSpPr txBox="1"/>
          <p:nvPr/>
        </p:nvSpPr>
        <p:spPr>
          <a:xfrm>
            <a:off x="-4975107" y="4002327"/>
            <a:ext cx="150000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1000"/>
          </a:p>
        </p:txBody>
      </p:sp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Prototype - Blockchain based Platform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" name="Demo Final">
            <a:hlinkClick r:id="" action="ppaction://media"/>
            <a:extLst>
              <a:ext uri="{FF2B5EF4-FFF2-40B4-BE49-F238E27FC236}">
                <a16:creationId xmlns:a16="http://schemas.microsoft.com/office/drawing/2014/main" id="{41B63DA5-3019-479E-8996-65E918CD57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2615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4"/>
          <p:cNvSpPr/>
          <p:nvPr/>
        </p:nvSpPr>
        <p:spPr>
          <a:xfrm>
            <a:off x="490175" y="1621075"/>
            <a:ext cx="2267460" cy="10539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4" y="0"/>
                </a:moveTo>
                <a:lnTo>
                  <a:pt x="20476" y="0"/>
                </a:lnTo>
                <a:cubicBezTo>
                  <a:pt x="20637" y="0"/>
                  <a:pt x="20758" y="0"/>
                  <a:pt x="20861" y="15"/>
                </a:cubicBezTo>
                <a:cubicBezTo>
                  <a:pt x="20964" y="30"/>
                  <a:pt x="21049" y="59"/>
                  <a:pt x="21136" y="119"/>
                </a:cubicBezTo>
                <a:cubicBezTo>
                  <a:pt x="21231" y="193"/>
                  <a:pt x="21316" y="311"/>
                  <a:pt x="21386" y="461"/>
                </a:cubicBezTo>
                <a:cubicBezTo>
                  <a:pt x="21455" y="612"/>
                  <a:pt x="21510" y="795"/>
                  <a:pt x="21545" y="999"/>
                </a:cubicBezTo>
                <a:cubicBezTo>
                  <a:pt x="21572" y="1186"/>
                  <a:pt x="21586" y="1368"/>
                  <a:pt x="21593" y="1591"/>
                </a:cubicBezTo>
                <a:cubicBezTo>
                  <a:pt x="21600" y="1813"/>
                  <a:pt x="21600" y="2077"/>
                  <a:pt x="21600" y="2430"/>
                </a:cubicBezTo>
                <a:lnTo>
                  <a:pt x="21600" y="19181"/>
                </a:lnTo>
                <a:cubicBezTo>
                  <a:pt x="21600" y="19528"/>
                  <a:pt x="21600" y="19789"/>
                  <a:pt x="21593" y="20011"/>
                </a:cubicBezTo>
                <a:cubicBezTo>
                  <a:pt x="21586" y="20232"/>
                  <a:pt x="21572" y="20414"/>
                  <a:pt x="21545" y="20601"/>
                </a:cubicBezTo>
                <a:cubicBezTo>
                  <a:pt x="21510" y="20805"/>
                  <a:pt x="21455" y="20988"/>
                  <a:pt x="21386" y="21139"/>
                </a:cubicBezTo>
                <a:cubicBezTo>
                  <a:pt x="21316" y="21289"/>
                  <a:pt x="21231" y="21407"/>
                  <a:pt x="21136" y="21481"/>
                </a:cubicBezTo>
                <a:cubicBezTo>
                  <a:pt x="21049" y="21541"/>
                  <a:pt x="20964" y="21570"/>
                  <a:pt x="20861" y="21585"/>
                </a:cubicBezTo>
                <a:cubicBezTo>
                  <a:pt x="20757" y="21600"/>
                  <a:pt x="20634" y="21600"/>
                  <a:pt x="20471" y="21600"/>
                </a:cubicBezTo>
                <a:lnTo>
                  <a:pt x="1124" y="21600"/>
                </a:lnTo>
                <a:cubicBezTo>
                  <a:pt x="963" y="21600"/>
                  <a:pt x="842" y="21600"/>
                  <a:pt x="739" y="21585"/>
                </a:cubicBezTo>
                <a:cubicBezTo>
                  <a:pt x="636" y="21570"/>
                  <a:pt x="551" y="21541"/>
                  <a:pt x="464" y="21481"/>
                </a:cubicBezTo>
                <a:cubicBezTo>
                  <a:pt x="369" y="21407"/>
                  <a:pt x="284" y="21289"/>
                  <a:pt x="214" y="21139"/>
                </a:cubicBezTo>
                <a:cubicBezTo>
                  <a:pt x="145" y="20988"/>
                  <a:pt x="90" y="20805"/>
                  <a:pt x="55" y="20601"/>
                </a:cubicBezTo>
                <a:cubicBezTo>
                  <a:pt x="28" y="20414"/>
                  <a:pt x="14" y="20232"/>
                  <a:pt x="7" y="20009"/>
                </a:cubicBezTo>
                <a:cubicBezTo>
                  <a:pt x="0" y="19787"/>
                  <a:pt x="0" y="19523"/>
                  <a:pt x="0" y="19170"/>
                </a:cubicBezTo>
                <a:lnTo>
                  <a:pt x="0" y="2419"/>
                </a:lnTo>
                <a:cubicBezTo>
                  <a:pt x="0" y="2072"/>
                  <a:pt x="0" y="1811"/>
                  <a:pt x="7" y="1589"/>
                </a:cubicBezTo>
                <a:cubicBezTo>
                  <a:pt x="14" y="1368"/>
                  <a:pt x="28" y="1186"/>
                  <a:pt x="55" y="999"/>
                </a:cubicBezTo>
                <a:cubicBezTo>
                  <a:pt x="90" y="795"/>
                  <a:pt x="145" y="612"/>
                  <a:pt x="214" y="461"/>
                </a:cubicBezTo>
                <a:cubicBezTo>
                  <a:pt x="284" y="311"/>
                  <a:pt x="369" y="193"/>
                  <a:pt x="464" y="119"/>
                </a:cubicBezTo>
                <a:cubicBezTo>
                  <a:pt x="551" y="59"/>
                  <a:pt x="636" y="30"/>
                  <a:pt x="739" y="15"/>
                </a:cubicBezTo>
                <a:cubicBezTo>
                  <a:pt x="843" y="0"/>
                  <a:pt x="966" y="0"/>
                  <a:pt x="1129" y="0"/>
                </a:cubicBezTo>
                <a:lnTo>
                  <a:pt x="1124" y="0"/>
                </a:lnTo>
                <a:close/>
              </a:path>
            </a:pathLst>
          </a:custGeom>
          <a:solidFill>
            <a:srgbClr val="F8626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44"/>
          <p:cNvCxnSpPr/>
          <p:nvPr/>
        </p:nvCxnSpPr>
        <p:spPr>
          <a:xfrm>
            <a:off x="2817060" y="3867422"/>
            <a:ext cx="675000" cy="0"/>
          </a:xfrm>
          <a:prstGeom prst="straightConnector1">
            <a:avLst/>
          </a:prstGeom>
          <a:noFill/>
          <a:ln w="12700" cap="flat" cmpd="sng">
            <a:solidFill>
              <a:srgbClr val="CFCDD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89" name="Google Shape;589;p44"/>
          <p:cNvSpPr/>
          <p:nvPr/>
        </p:nvSpPr>
        <p:spPr>
          <a:xfrm>
            <a:off x="2814808" y="2103666"/>
            <a:ext cx="964224" cy="1005191"/>
          </a:xfrm>
          <a:custGeom>
            <a:avLst/>
            <a:gdLst/>
            <a:ahLst/>
            <a:cxnLst/>
            <a:rect l="l" t="t" r="r" b="b"/>
            <a:pathLst>
              <a:path w="21600" h="21588" extrusionOk="0">
                <a:moveTo>
                  <a:pt x="0" y="0"/>
                </a:moveTo>
                <a:lnTo>
                  <a:pt x="5311" y="0"/>
                </a:lnTo>
                <a:cubicBezTo>
                  <a:pt x="6090" y="-12"/>
                  <a:pt x="6866" y="207"/>
                  <a:pt x="7614" y="651"/>
                </a:cubicBezTo>
                <a:cubicBezTo>
                  <a:pt x="8479" y="1165"/>
                  <a:pt x="9296" y="1973"/>
                  <a:pt x="10027" y="3040"/>
                </a:cubicBezTo>
                <a:lnTo>
                  <a:pt x="21600" y="21588"/>
                </a:lnTo>
              </a:path>
            </a:pathLst>
          </a:custGeom>
          <a:noFill/>
          <a:ln w="12700" cap="flat" cmpd="sng">
            <a:solidFill>
              <a:srgbClr val="CFCDD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4"/>
          <p:cNvSpPr/>
          <p:nvPr/>
        </p:nvSpPr>
        <p:spPr>
          <a:xfrm>
            <a:off x="5721886" y="2103679"/>
            <a:ext cx="964224" cy="1005191"/>
          </a:xfrm>
          <a:custGeom>
            <a:avLst/>
            <a:gdLst/>
            <a:ahLst/>
            <a:cxnLst/>
            <a:rect l="l" t="t" r="r" b="b"/>
            <a:pathLst>
              <a:path w="21600" h="21588" extrusionOk="0">
                <a:moveTo>
                  <a:pt x="21600" y="0"/>
                </a:moveTo>
                <a:lnTo>
                  <a:pt x="16289" y="0"/>
                </a:lnTo>
                <a:cubicBezTo>
                  <a:pt x="15510" y="-12"/>
                  <a:pt x="14734" y="207"/>
                  <a:pt x="13986" y="651"/>
                </a:cubicBezTo>
                <a:cubicBezTo>
                  <a:pt x="13121" y="1165"/>
                  <a:pt x="12304" y="1973"/>
                  <a:pt x="11573" y="3040"/>
                </a:cubicBezTo>
                <a:lnTo>
                  <a:pt x="0" y="21588"/>
                </a:lnTo>
              </a:path>
            </a:pathLst>
          </a:custGeom>
          <a:noFill/>
          <a:ln w="12700" cap="flat" cmpd="sng">
            <a:solidFill>
              <a:srgbClr val="CFCDD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5721886" y="4615211"/>
            <a:ext cx="964224" cy="1005191"/>
          </a:xfrm>
          <a:custGeom>
            <a:avLst/>
            <a:gdLst/>
            <a:ahLst/>
            <a:cxnLst/>
            <a:rect l="l" t="t" r="r" b="b"/>
            <a:pathLst>
              <a:path w="21600" h="21588" extrusionOk="0">
                <a:moveTo>
                  <a:pt x="21600" y="21588"/>
                </a:moveTo>
                <a:lnTo>
                  <a:pt x="16289" y="21588"/>
                </a:lnTo>
                <a:cubicBezTo>
                  <a:pt x="15510" y="21600"/>
                  <a:pt x="14734" y="21381"/>
                  <a:pt x="13986" y="20937"/>
                </a:cubicBezTo>
                <a:cubicBezTo>
                  <a:pt x="13121" y="20423"/>
                  <a:pt x="12304" y="19615"/>
                  <a:pt x="11573" y="18548"/>
                </a:cubicBez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CFCDD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4"/>
          <p:cNvSpPr/>
          <p:nvPr/>
        </p:nvSpPr>
        <p:spPr>
          <a:xfrm>
            <a:off x="2814808" y="4615232"/>
            <a:ext cx="964224" cy="1006109"/>
          </a:xfrm>
          <a:custGeom>
            <a:avLst/>
            <a:gdLst/>
            <a:ahLst/>
            <a:cxnLst/>
            <a:rect l="l" t="t" r="r" b="b"/>
            <a:pathLst>
              <a:path w="21600" h="21588" extrusionOk="0">
                <a:moveTo>
                  <a:pt x="0" y="21588"/>
                </a:moveTo>
                <a:lnTo>
                  <a:pt x="5311" y="21588"/>
                </a:lnTo>
                <a:cubicBezTo>
                  <a:pt x="6090" y="21600"/>
                  <a:pt x="6866" y="21381"/>
                  <a:pt x="7614" y="20937"/>
                </a:cubicBezTo>
                <a:cubicBezTo>
                  <a:pt x="8479" y="20423"/>
                  <a:pt x="9296" y="19615"/>
                  <a:pt x="10027" y="18548"/>
                </a:cubicBez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CFCDD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44"/>
          <p:cNvCxnSpPr/>
          <p:nvPr/>
        </p:nvCxnSpPr>
        <p:spPr>
          <a:xfrm>
            <a:off x="5998069" y="3867422"/>
            <a:ext cx="675000" cy="0"/>
          </a:xfrm>
          <a:prstGeom prst="straightConnector1">
            <a:avLst/>
          </a:prstGeom>
          <a:noFill/>
          <a:ln w="12700" cap="flat" cmpd="sng">
            <a:solidFill>
              <a:srgbClr val="CFCDD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94" name="Google Shape;594;p44"/>
          <p:cNvSpPr/>
          <p:nvPr/>
        </p:nvSpPr>
        <p:spPr>
          <a:xfrm>
            <a:off x="490175" y="3333938"/>
            <a:ext cx="2267460" cy="10539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4" y="0"/>
                </a:moveTo>
                <a:lnTo>
                  <a:pt x="20476" y="0"/>
                </a:lnTo>
                <a:cubicBezTo>
                  <a:pt x="20637" y="0"/>
                  <a:pt x="20758" y="0"/>
                  <a:pt x="20861" y="15"/>
                </a:cubicBezTo>
                <a:cubicBezTo>
                  <a:pt x="20964" y="30"/>
                  <a:pt x="21049" y="59"/>
                  <a:pt x="21136" y="119"/>
                </a:cubicBezTo>
                <a:cubicBezTo>
                  <a:pt x="21231" y="193"/>
                  <a:pt x="21316" y="311"/>
                  <a:pt x="21386" y="461"/>
                </a:cubicBezTo>
                <a:cubicBezTo>
                  <a:pt x="21455" y="612"/>
                  <a:pt x="21510" y="795"/>
                  <a:pt x="21545" y="999"/>
                </a:cubicBezTo>
                <a:cubicBezTo>
                  <a:pt x="21572" y="1186"/>
                  <a:pt x="21586" y="1368"/>
                  <a:pt x="21593" y="1591"/>
                </a:cubicBezTo>
                <a:cubicBezTo>
                  <a:pt x="21600" y="1813"/>
                  <a:pt x="21600" y="2077"/>
                  <a:pt x="21600" y="2430"/>
                </a:cubicBezTo>
                <a:lnTo>
                  <a:pt x="21600" y="19181"/>
                </a:lnTo>
                <a:cubicBezTo>
                  <a:pt x="21600" y="19528"/>
                  <a:pt x="21600" y="19789"/>
                  <a:pt x="21593" y="20011"/>
                </a:cubicBezTo>
                <a:cubicBezTo>
                  <a:pt x="21586" y="20232"/>
                  <a:pt x="21572" y="20414"/>
                  <a:pt x="21545" y="20601"/>
                </a:cubicBezTo>
                <a:cubicBezTo>
                  <a:pt x="21510" y="20805"/>
                  <a:pt x="21455" y="20988"/>
                  <a:pt x="21386" y="21139"/>
                </a:cubicBezTo>
                <a:cubicBezTo>
                  <a:pt x="21316" y="21289"/>
                  <a:pt x="21231" y="21407"/>
                  <a:pt x="21136" y="21481"/>
                </a:cubicBezTo>
                <a:cubicBezTo>
                  <a:pt x="21049" y="21541"/>
                  <a:pt x="20964" y="21570"/>
                  <a:pt x="20861" y="21585"/>
                </a:cubicBezTo>
                <a:cubicBezTo>
                  <a:pt x="20757" y="21600"/>
                  <a:pt x="20634" y="21600"/>
                  <a:pt x="20471" y="21600"/>
                </a:cubicBezTo>
                <a:lnTo>
                  <a:pt x="1124" y="21600"/>
                </a:lnTo>
                <a:cubicBezTo>
                  <a:pt x="963" y="21600"/>
                  <a:pt x="842" y="21600"/>
                  <a:pt x="739" y="21585"/>
                </a:cubicBezTo>
                <a:cubicBezTo>
                  <a:pt x="636" y="21570"/>
                  <a:pt x="551" y="21541"/>
                  <a:pt x="464" y="21481"/>
                </a:cubicBezTo>
                <a:cubicBezTo>
                  <a:pt x="369" y="21407"/>
                  <a:pt x="284" y="21289"/>
                  <a:pt x="214" y="21139"/>
                </a:cubicBezTo>
                <a:cubicBezTo>
                  <a:pt x="145" y="20988"/>
                  <a:pt x="90" y="20805"/>
                  <a:pt x="55" y="20601"/>
                </a:cubicBezTo>
                <a:cubicBezTo>
                  <a:pt x="28" y="20414"/>
                  <a:pt x="14" y="20232"/>
                  <a:pt x="7" y="20009"/>
                </a:cubicBezTo>
                <a:cubicBezTo>
                  <a:pt x="0" y="19787"/>
                  <a:pt x="0" y="19523"/>
                  <a:pt x="0" y="19170"/>
                </a:cubicBezTo>
                <a:lnTo>
                  <a:pt x="0" y="2419"/>
                </a:lnTo>
                <a:cubicBezTo>
                  <a:pt x="0" y="2072"/>
                  <a:pt x="0" y="1811"/>
                  <a:pt x="7" y="1589"/>
                </a:cubicBezTo>
                <a:cubicBezTo>
                  <a:pt x="14" y="1368"/>
                  <a:pt x="28" y="1186"/>
                  <a:pt x="55" y="999"/>
                </a:cubicBezTo>
                <a:cubicBezTo>
                  <a:pt x="90" y="795"/>
                  <a:pt x="145" y="612"/>
                  <a:pt x="214" y="461"/>
                </a:cubicBezTo>
                <a:cubicBezTo>
                  <a:pt x="284" y="311"/>
                  <a:pt x="369" y="193"/>
                  <a:pt x="464" y="119"/>
                </a:cubicBezTo>
                <a:cubicBezTo>
                  <a:pt x="551" y="59"/>
                  <a:pt x="636" y="30"/>
                  <a:pt x="739" y="15"/>
                </a:cubicBezTo>
                <a:cubicBezTo>
                  <a:pt x="843" y="0"/>
                  <a:pt x="966" y="0"/>
                  <a:pt x="1129" y="0"/>
                </a:cubicBezTo>
                <a:lnTo>
                  <a:pt x="1124" y="0"/>
                </a:lnTo>
                <a:close/>
              </a:path>
            </a:pathLst>
          </a:custGeom>
          <a:solidFill>
            <a:srgbClr val="F09E55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4"/>
          <p:cNvSpPr/>
          <p:nvPr/>
        </p:nvSpPr>
        <p:spPr>
          <a:xfrm>
            <a:off x="490175" y="5046802"/>
            <a:ext cx="2267460" cy="10539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4" y="0"/>
                </a:moveTo>
                <a:lnTo>
                  <a:pt x="20476" y="0"/>
                </a:lnTo>
                <a:cubicBezTo>
                  <a:pt x="20637" y="0"/>
                  <a:pt x="20758" y="0"/>
                  <a:pt x="20861" y="15"/>
                </a:cubicBezTo>
                <a:cubicBezTo>
                  <a:pt x="20964" y="30"/>
                  <a:pt x="21049" y="59"/>
                  <a:pt x="21136" y="119"/>
                </a:cubicBezTo>
                <a:cubicBezTo>
                  <a:pt x="21231" y="193"/>
                  <a:pt x="21316" y="311"/>
                  <a:pt x="21386" y="461"/>
                </a:cubicBezTo>
                <a:cubicBezTo>
                  <a:pt x="21455" y="612"/>
                  <a:pt x="21510" y="795"/>
                  <a:pt x="21545" y="999"/>
                </a:cubicBezTo>
                <a:cubicBezTo>
                  <a:pt x="21572" y="1186"/>
                  <a:pt x="21586" y="1368"/>
                  <a:pt x="21593" y="1591"/>
                </a:cubicBezTo>
                <a:cubicBezTo>
                  <a:pt x="21600" y="1813"/>
                  <a:pt x="21600" y="2077"/>
                  <a:pt x="21600" y="2430"/>
                </a:cubicBezTo>
                <a:lnTo>
                  <a:pt x="21600" y="19181"/>
                </a:lnTo>
                <a:cubicBezTo>
                  <a:pt x="21600" y="19528"/>
                  <a:pt x="21600" y="19789"/>
                  <a:pt x="21593" y="20011"/>
                </a:cubicBezTo>
                <a:cubicBezTo>
                  <a:pt x="21586" y="20232"/>
                  <a:pt x="21572" y="20414"/>
                  <a:pt x="21545" y="20601"/>
                </a:cubicBezTo>
                <a:cubicBezTo>
                  <a:pt x="21510" y="20805"/>
                  <a:pt x="21455" y="20988"/>
                  <a:pt x="21386" y="21139"/>
                </a:cubicBezTo>
                <a:cubicBezTo>
                  <a:pt x="21316" y="21289"/>
                  <a:pt x="21231" y="21407"/>
                  <a:pt x="21136" y="21481"/>
                </a:cubicBezTo>
                <a:cubicBezTo>
                  <a:pt x="21049" y="21541"/>
                  <a:pt x="20964" y="21570"/>
                  <a:pt x="20861" y="21585"/>
                </a:cubicBezTo>
                <a:cubicBezTo>
                  <a:pt x="20757" y="21600"/>
                  <a:pt x="20634" y="21600"/>
                  <a:pt x="20471" y="21600"/>
                </a:cubicBezTo>
                <a:lnTo>
                  <a:pt x="1124" y="21600"/>
                </a:lnTo>
                <a:cubicBezTo>
                  <a:pt x="963" y="21600"/>
                  <a:pt x="842" y="21600"/>
                  <a:pt x="739" y="21585"/>
                </a:cubicBezTo>
                <a:cubicBezTo>
                  <a:pt x="636" y="21570"/>
                  <a:pt x="551" y="21541"/>
                  <a:pt x="464" y="21481"/>
                </a:cubicBezTo>
                <a:cubicBezTo>
                  <a:pt x="369" y="21407"/>
                  <a:pt x="284" y="21289"/>
                  <a:pt x="214" y="21139"/>
                </a:cubicBezTo>
                <a:cubicBezTo>
                  <a:pt x="145" y="20988"/>
                  <a:pt x="90" y="20805"/>
                  <a:pt x="55" y="20601"/>
                </a:cubicBezTo>
                <a:cubicBezTo>
                  <a:pt x="28" y="20414"/>
                  <a:pt x="14" y="20232"/>
                  <a:pt x="7" y="20009"/>
                </a:cubicBezTo>
                <a:cubicBezTo>
                  <a:pt x="0" y="19787"/>
                  <a:pt x="0" y="19523"/>
                  <a:pt x="0" y="19170"/>
                </a:cubicBezTo>
                <a:lnTo>
                  <a:pt x="0" y="2419"/>
                </a:lnTo>
                <a:cubicBezTo>
                  <a:pt x="0" y="2072"/>
                  <a:pt x="0" y="1811"/>
                  <a:pt x="7" y="1589"/>
                </a:cubicBezTo>
                <a:cubicBezTo>
                  <a:pt x="14" y="1368"/>
                  <a:pt x="28" y="1186"/>
                  <a:pt x="55" y="999"/>
                </a:cubicBezTo>
                <a:cubicBezTo>
                  <a:pt x="90" y="795"/>
                  <a:pt x="145" y="612"/>
                  <a:pt x="214" y="461"/>
                </a:cubicBezTo>
                <a:cubicBezTo>
                  <a:pt x="284" y="311"/>
                  <a:pt x="369" y="193"/>
                  <a:pt x="464" y="119"/>
                </a:cubicBezTo>
                <a:cubicBezTo>
                  <a:pt x="551" y="59"/>
                  <a:pt x="636" y="30"/>
                  <a:pt x="739" y="15"/>
                </a:cubicBezTo>
                <a:cubicBezTo>
                  <a:pt x="843" y="0"/>
                  <a:pt x="966" y="0"/>
                  <a:pt x="1129" y="0"/>
                </a:cubicBezTo>
                <a:lnTo>
                  <a:pt x="1124" y="0"/>
                </a:lnTo>
                <a:close/>
              </a:path>
            </a:pathLst>
          </a:custGeom>
          <a:solidFill>
            <a:srgbClr val="B3DA4D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4"/>
          <p:cNvSpPr/>
          <p:nvPr/>
        </p:nvSpPr>
        <p:spPr>
          <a:xfrm>
            <a:off x="6743336" y="1621075"/>
            <a:ext cx="2267460" cy="10539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4" y="0"/>
                </a:moveTo>
                <a:lnTo>
                  <a:pt x="20476" y="0"/>
                </a:lnTo>
                <a:cubicBezTo>
                  <a:pt x="20637" y="0"/>
                  <a:pt x="20758" y="0"/>
                  <a:pt x="20861" y="15"/>
                </a:cubicBezTo>
                <a:cubicBezTo>
                  <a:pt x="20964" y="30"/>
                  <a:pt x="21049" y="59"/>
                  <a:pt x="21136" y="119"/>
                </a:cubicBezTo>
                <a:cubicBezTo>
                  <a:pt x="21231" y="193"/>
                  <a:pt x="21316" y="311"/>
                  <a:pt x="21386" y="461"/>
                </a:cubicBezTo>
                <a:cubicBezTo>
                  <a:pt x="21455" y="612"/>
                  <a:pt x="21510" y="795"/>
                  <a:pt x="21545" y="999"/>
                </a:cubicBezTo>
                <a:cubicBezTo>
                  <a:pt x="21572" y="1186"/>
                  <a:pt x="21586" y="1368"/>
                  <a:pt x="21593" y="1591"/>
                </a:cubicBezTo>
                <a:cubicBezTo>
                  <a:pt x="21600" y="1813"/>
                  <a:pt x="21600" y="2077"/>
                  <a:pt x="21600" y="2430"/>
                </a:cubicBezTo>
                <a:lnTo>
                  <a:pt x="21600" y="19181"/>
                </a:lnTo>
                <a:cubicBezTo>
                  <a:pt x="21600" y="19528"/>
                  <a:pt x="21600" y="19789"/>
                  <a:pt x="21593" y="20011"/>
                </a:cubicBezTo>
                <a:cubicBezTo>
                  <a:pt x="21586" y="20232"/>
                  <a:pt x="21572" y="20414"/>
                  <a:pt x="21545" y="20601"/>
                </a:cubicBezTo>
                <a:cubicBezTo>
                  <a:pt x="21510" y="20805"/>
                  <a:pt x="21455" y="20988"/>
                  <a:pt x="21386" y="21139"/>
                </a:cubicBezTo>
                <a:cubicBezTo>
                  <a:pt x="21316" y="21289"/>
                  <a:pt x="21231" y="21407"/>
                  <a:pt x="21136" y="21481"/>
                </a:cubicBezTo>
                <a:cubicBezTo>
                  <a:pt x="21049" y="21541"/>
                  <a:pt x="20964" y="21570"/>
                  <a:pt x="20861" y="21585"/>
                </a:cubicBezTo>
                <a:cubicBezTo>
                  <a:pt x="20757" y="21600"/>
                  <a:pt x="20634" y="21600"/>
                  <a:pt x="20471" y="21600"/>
                </a:cubicBezTo>
                <a:lnTo>
                  <a:pt x="1124" y="21600"/>
                </a:lnTo>
                <a:cubicBezTo>
                  <a:pt x="963" y="21600"/>
                  <a:pt x="842" y="21600"/>
                  <a:pt x="739" y="21585"/>
                </a:cubicBezTo>
                <a:cubicBezTo>
                  <a:pt x="636" y="21570"/>
                  <a:pt x="551" y="21541"/>
                  <a:pt x="464" y="21481"/>
                </a:cubicBezTo>
                <a:cubicBezTo>
                  <a:pt x="369" y="21407"/>
                  <a:pt x="284" y="21289"/>
                  <a:pt x="214" y="21139"/>
                </a:cubicBezTo>
                <a:cubicBezTo>
                  <a:pt x="145" y="20988"/>
                  <a:pt x="90" y="20805"/>
                  <a:pt x="55" y="20601"/>
                </a:cubicBezTo>
                <a:cubicBezTo>
                  <a:pt x="28" y="20414"/>
                  <a:pt x="14" y="20232"/>
                  <a:pt x="7" y="20009"/>
                </a:cubicBezTo>
                <a:cubicBezTo>
                  <a:pt x="0" y="19787"/>
                  <a:pt x="0" y="19523"/>
                  <a:pt x="0" y="19170"/>
                </a:cubicBezTo>
                <a:lnTo>
                  <a:pt x="0" y="2419"/>
                </a:lnTo>
                <a:cubicBezTo>
                  <a:pt x="0" y="2072"/>
                  <a:pt x="0" y="1811"/>
                  <a:pt x="7" y="1589"/>
                </a:cubicBezTo>
                <a:cubicBezTo>
                  <a:pt x="14" y="1368"/>
                  <a:pt x="28" y="1186"/>
                  <a:pt x="55" y="999"/>
                </a:cubicBezTo>
                <a:cubicBezTo>
                  <a:pt x="90" y="795"/>
                  <a:pt x="145" y="612"/>
                  <a:pt x="214" y="461"/>
                </a:cubicBezTo>
                <a:cubicBezTo>
                  <a:pt x="284" y="311"/>
                  <a:pt x="369" y="193"/>
                  <a:pt x="464" y="119"/>
                </a:cubicBezTo>
                <a:cubicBezTo>
                  <a:pt x="551" y="59"/>
                  <a:pt x="636" y="30"/>
                  <a:pt x="739" y="15"/>
                </a:cubicBezTo>
                <a:cubicBezTo>
                  <a:pt x="843" y="0"/>
                  <a:pt x="966" y="0"/>
                  <a:pt x="1129" y="0"/>
                </a:cubicBezTo>
                <a:lnTo>
                  <a:pt x="1124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4"/>
          <p:cNvSpPr/>
          <p:nvPr/>
        </p:nvSpPr>
        <p:spPr>
          <a:xfrm>
            <a:off x="6743336" y="3333938"/>
            <a:ext cx="2267460" cy="10539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4" y="0"/>
                </a:moveTo>
                <a:lnTo>
                  <a:pt x="20476" y="0"/>
                </a:lnTo>
                <a:cubicBezTo>
                  <a:pt x="20637" y="0"/>
                  <a:pt x="20758" y="0"/>
                  <a:pt x="20861" y="15"/>
                </a:cubicBezTo>
                <a:cubicBezTo>
                  <a:pt x="20964" y="30"/>
                  <a:pt x="21049" y="59"/>
                  <a:pt x="21136" y="119"/>
                </a:cubicBezTo>
                <a:cubicBezTo>
                  <a:pt x="21231" y="193"/>
                  <a:pt x="21316" y="311"/>
                  <a:pt x="21386" y="461"/>
                </a:cubicBezTo>
                <a:cubicBezTo>
                  <a:pt x="21455" y="612"/>
                  <a:pt x="21510" y="795"/>
                  <a:pt x="21545" y="999"/>
                </a:cubicBezTo>
                <a:cubicBezTo>
                  <a:pt x="21572" y="1186"/>
                  <a:pt x="21586" y="1368"/>
                  <a:pt x="21593" y="1591"/>
                </a:cubicBezTo>
                <a:cubicBezTo>
                  <a:pt x="21600" y="1813"/>
                  <a:pt x="21600" y="2077"/>
                  <a:pt x="21600" y="2430"/>
                </a:cubicBezTo>
                <a:lnTo>
                  <a:pt x="21600" y="19181"/>
                </a:lnTo>
                <a:cubicBezTo>
                  <a:pt x="21600" y="19528"/>
                  <a:pt x="21600" y="19789"/>
                  <a:pt x="21593" y="20011"/>
                </a:cubicBezTo>
                <a:cubicBezTo>
                  <a:pt x="21586" y="20232"/>
                  <a:pt x="21572" y="20414"/>
                  <a:pt x="21545" y="20601"/>
                </a:cubicBezTo>
                <a:cubicBezTo>
                  <a:pt x="21510" y="20805"/>
                  <a:pt x="21455" y="20988"/>
                  <a:pt x="21386" y="21139"/>
                </a:cubicBezTo>
                <a:cubicBezTo>
                  <a:pt x="21316" y="21289"/>
                  <a:pt x="21231" y="21407"/>
                  <a:pt x="21136" y="21481"/>
                </a:cubicBezTo>
                <a:cubicBezTo>
                  <a:pt x="21049" y="21541"/>
                  <a:pt x="20964" y="21570"/>
                  <a:pt x="20861" y="21585"/>
                </a:cubicBezTo>
                <a:cubicBezTo>
                  <a:pt x="20757" y="21600"/>
                  <a:pt x="20634" y="21600"/>
                  <a:pt x="20471" y="21600"/>
                </a:cubicBezTo>
                <a:lnTo>
                  <a:pt x="1124" y="21600"/>
                </a:lnTo>
                <a:cubicBezTo>
                  <a:pt x="963" y="21600"/>
                  <a:pt x="842" y="21600"/>
                  <a:pt x="739" y="21585"/>
                </a:cubicBezTo>
                <a:cubicBezTo>
                  <a:pt x="636" y="21570"/>
                  <a:pt x="551" y="21541"/>
                  <a:pt x="464" y="21481"/>
                </a:cubicBezTo>
                <a:cubicBezTo>
                  <a:pt x="369" y="21407"/>
                  <a:pt x="284" y="21289"/>
                  <a:pt x="214" y="21139"/>
                </a:cubicBezTo>
                <a:cubicBezTo>
                  <a:pt x="145" y="20988"/>
                  <a:pt x="90" y="20805"/>
                  <a:pt x="55" y="20601"/>
                </a:cubicBezTo>
                <a:cubicBezTo>
                  <a:pt x="28" y="20414"/>
                  <a:pt x="14" y="20232"/>
                  <a:pt x="7" y="20009"/>
                </a:cubicBezTo>
                <a:cubicBezTo>
                  <a:pt x="0" y="19787"/>
                  <a:pt x="0" y="19523"/>
                  <a:pt x="0" y="19170"/>
                </a:cubicBezTo>
                <a:lnTo>
                  <a:pt x="0" y="2419"/>
                </a:lnTo>
                <a:cubicBezTo>
                  <a:pt x="0" y="2072"/>
                  <a:pt x="0" y="1811"/>
                  <a:pt x="7" y="1589"/>
                </a:cubicBezTo>
                <a:cubicBezTo>
                  <a:pt x="14" y="1368"/>
                  <a:pt x="28" y="1186"/>
                  <a:pt x="55" y="999"/>
                </a:cubicBezTo>
                <a:cubicBezTo>
                  <a:pt x="90" y="795"/>
                  <a:pt x="145" y="612"/>
                  <a:pt x="214" y="461"/>
                </a:cubicBezTo>
                <a:cubicBezTo>
                  <a:pt x="284" y="311"/>
                  <a:pt x="369" y="193"/>
                  <a:pt x="464" y="119"/>
                </a:cubicBezTo>
                <a:cubicBezTo>
                  <a:pt x="551" y="59"/>
                  <a:pt x="636" y="30"/>
                  <a:pt x="739" y="15"/>
                </a:cubicBezTo>
                <a:cubicBezTo>
                  <a:pt x="843" y="0"/>
                  <a:pt x="966" y="0"/>
                  <a:pt x="1129" y="0"/>
                </a:cubicBezTo>
                <a:lnTo>
                  <a:pt x="1124" y="0"/>
                </a:lnTo>
                <a:close/>
              </a:path>
            </a:pathLst>
          </a:custGeom>
          <a:solidFill>
            <a:srgbClr val="30C2EB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4"/>
          <p:cNvSpPr/>
          <p:nvPr/>
        </p:nvSpPr>
        <p:spPr>
          <a:xfrm>
            <a:off x="6743336" y="5046802"/>
            <a:ext cx="2267460" cy="10539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4" y="0"/>
                </a:moveTo>
                <a:lnTo>
                  <a:pt x="20476" y="0"/>
                </a:lnTo>
                <a:cubicBezTo>
                  <a:pt x="20637" y="0"/>
                  <a:pt x="20758" y="0"/>
                  <a:pt x="20861" y="15"/>
                </a:cubicBezTo>
                <a:cubicBezTo>
                  <a:pt x="20964" y="30"/>
                  <a:pt x="21049" y="59"/>
                  <a:pt x="21136" y="119"/>
                </a:cubicBezTo>
                <a:cubicBezTo>
                  <a:pt x="21231" y="193"/>
                  <a:pt x="21316" y="311"/>
                  <a:pt x="21386" y="461"/>
                </a:cubicBezTo>
                <a:cubicBezTo>
                  <a:pt x="21455" y="612"/>
                  <a:pt x="21510" y="795"/>
                  <a:pt x="21545" y="999"/>
                </a:cubicBezTo>
                <a:cubicBezTo>
                  <a:pt x="21572" y="1186"/>
                  <a:pt x="21586" y="1368"/>
                  <a:pt x="21593" y="1591"/>
                </a:cubicBezTo>
                <a:cubicBezTo>
                  <a:pt x="21600" y="1813"/>
                  <a:pt x="21600" y="2077"/>
                  <a:pt x="21600" y="2430"/>
                </a:cubicBezTo>
                <a:lnTo>
                  <a:pt x="21600" y="19181"/>
                </a:lnTo>
                <a:cubicBezTo>
                  <a:pt x="21600" y="19528"/>
                  <a:pt x="21600" y="19789"/>
                  <a:pt x="21593" y="20011"/>
                </a:cubicBezTo>
                <a:cubicBezTo>
                  <a:pt x="21586" y="20232"/>
                  <a:pt x="21572" y="20414"/>
                  <a:pt x="21545" y="20601"/>
                </a:cubicBezTo>
                <a:cubicBezTo>
                  <a:pt x="21510" y="20805"/>
                  <a:pt x="21455" y="20988"/>
                  <a:pt x="21386" y="21139"/>
                </a:cubicBezTo>
                <a:cubicBezTo>
                  <a:pt x="21316" y="21289"/>
                  <a:pt x="21231" y="21407"/>
                  <a:pt x="21136" y="21481"/>
                </a:cubicBezTo>
                <a:cubicBezTo>
                  <a:pt x="21049" y="21541"/>
                  <a:pt x="20964" y="21570"/>
                  <a:pt x="20861" y="21585"/>
                </a:cubicBezTo>
                <a:cubicBezTo>
                  <a:pt x="20757" y="21600"/>
                  <a:pt x="20634" y="21600"/>
                  <a:pt x="20471" y="21600"/>
                </a:cubicBezTo>
                <a:lnTo>
                  <a:pt x="1124" y="21600"/>
                </a:lnTo>
                <a:cubicBezTo>
                  <a:pt x="963" y="21600"/>
                  <a:pt x="842" y="21600"/>
                  <a:pt x="739" y="21585"/>
                </a:cubicBezTo>
                <a:cubicBezTo>
                  <a:pt x="636" y="21570"/>
                  <a:pt x="551" y="21541"/>
                  <a:pt x="464" y="21481"/>
                </a:cubicBezTo>
                <a:cubicBezTo>
                  <a:pt x="369" y="21407"/>
                  <a:pt x="284" y="21289"/>
                  <a:pt x="214" y="21139"/>
                </a:cubicBezTo>
                <a:cubicBezTo>
                  <a:pt x="145" y="20988"/>
                  <a:pt x="90" y="20805"/>
                  <a:pt x="55" y="20601"/>
                </a:cubicBezTo>
                <a:cubicBezTo>
                  <a:pt x="28" y="20414"/>
                  <a:pt x="14" y="20232"/>
                  <a:pt x="7" y="20009"/>
                </a:cubicBezTo>
                <a:cubicBezTo>
                  <a:pt x="0" y="19787"/>
                  <a:pt x="0" y="19523"/>
                  <a:pt x="0" y="19170"/>
                </a:cubicBezTo>
                <a:lnTo>
                  <a:pt x="0" y="2419"/>
                </a:lnTo>
                <a:cubicBezTo>
                  <a:pt x="0" y="2072"/>
                  <a:pt x="0" y="1811"/>
                  <a:pt x="7" y="1589"/>
                </a:cubicBezTo>
                <a:cubicBezTo>
                  <a:pt x="14" y="1368"/>
                  <a:pt x="28" y="1186"/>
                  <a:pt x="55" y="999"/>
                </a:cubicBezTo>
                <a:cubicBezTo>
                  <a:pt x="90" y="795"/>
                  <a:pt x="145" y="612"/>
                  <a:pt x="214" y="461"/>
                </a:cubicBezTo>
                <a:cubicBezTo>
                  <a:pt x="284" y="311"/>
                  <a:pt x="369" y="193"/>
                  <a:pt x="464" y="119"/>
                </a:cubicBezTo>
                <a:cubicBezTo>
                  <a:pt x="551" y="59"/>
                  <a:pt x="636" y="30"/>
                  <a:pt x="739" y="15"/>
                </a:cubicBezTo>
                <a:cubicBezTo>
                  <a:pt x="843" y="0"/>
                  <a:pt x="966" y="0"/>
                  <a:pt x="1129" y="0"/>
                </a:cubicBezTo>
                <a:lnTo>
                  <a:pt x="1124" y="0"/>
                </a:lnTo>
                <a:close/>
              </a:path>
            </a:pathLst>
          </a:custGeom>
          <a:solidFill>
            <a:srgbClr val="4FDAB3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4"/>
          <p:cNvSpPr/>
          <p:nvPr/>
        </p:nvSpPr>
        <p:spPr>
          <a:xfrm>
            <a:off x="3838266" y="2955168"/>
            <a:ext cx="1824600" cy="1824600"/>
          </a:xfrm>
          <a:prstGeom prst="ellipse">
            <a:avLst/>
          </a:prstGeom>
          <a:solidFill>
            <a:srgbClr val="DFDCE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4"/>
          <p:cNvSpPr/>
          <p:nvPr/>
        </p:nvSpPr>
        <p:spPr>
          <a:xfrm>
            <a:off x="4802411" y="2579354"/>
            <a:ext cx="1046682" cy="7395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" y="7734"/>
                </a:lnTo>
                <a:cubicBezTo>
                  <a:pt x="3285" y="7966"/>
                  <a:pt x="6478" y="9271"/>
                  <a:pt x="9336" y="11546"/>
                </a:cubicBezTo>
                <a:cubicBezTo>
                  <a:pt x="12383" y="13972"/>
                  <a:pt x="14959" y="17425"/>
                  <a:pt x="16835" y="21600"/>
                </a:cubicBezTo>
                <a:lnTo>
                  <a:pt x="21600" y="17841"/>
                </a:lnTo>
                <a:cubicBezTo>
                  <a:pt x="19248" y="12488"/>
                  <a:pt x="15989" y="8050"/>
                  <a:pt x="12119" y="4930"/>
                </a:cubicBezTo>
                <a:cubicBezTo>
                  <a:pt x="8415" y="1943"/>
                  <a:pt x="4260" y="253"/>
                  <a:pt x="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4"/>
          <p:cNvSpPr/>
          <p:nvPr/>
        </p:nvSpPr>
        <p:spPr>
          <a:xfrm>
            <a:off x="3657000" y="2579210"/>
            <a:ext cx="1042902" cy="732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7528" y="218"/>
                  <a:pt x="13546" y="1764"/>
                  <a:pt x="9960" y="4518"/>
                </a:cubicBezTo>
                <a:cubicBezTo>
                  <a:pt x="5886" y="7646"/>
                  <a:pt x="2453" y="12230"/>
                  <a:pt x="0" y="17817"/>
                </a:cubicBezTo>
                <a:lnTo>
                  <a:pt x="4801" y="21600"/>
                </a:lnTo>
                <a:cubicBezTo>
                  <a:pt x="6642" y="17546"/>
                  <a:pt x="9138" y="14176"/>
                  <a:pt x="12079" y="11772"/>
                </a:cubicBezTo>
                <a:cubicBezTo>
                  <a:pt x="14984" y="9398"/>
                  <a:pt x="18242" y="8033"/>
                  <a:pt x="21587" y="7788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8626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4"/>
          <p:cNvSpPr/>
          <p:nvPr/>
        </p:nvSpPr>
        <p:spPr>
          <a:xfrm>
            <a:off x="3460422" y="3272522"/>
            <a:ext cx="378458" cy="1176930"/>
          </a:xfrm>
          <a:custGeom>
            <a:avLst/>
            <a:gdLst/>
            <a:ahLst/>
            <a:cxnLst/>
            <a:rect l="l" t="t" r="r" b="b"/>
            <a:pathLst>
              <a:path w="21409" h="21600" extrusionOk="0">
                <a:moveTo>
                  <a:pt x="8184" y="0"/>
                </a:moveTo>
                <a:cubicBezTo>
                  <a:pt x="2999" y="3250"/>
                  <a:pt x="201" y="6845"/>
                  <a:pt x="10" y="10503"/>
                </a:cubicBezTo>
                <a:cubicBezTo>
                  <a:pt x="-191" y="14354"/>
                  <a:pt x="2497" y="18162"/>
                  <a:pt x="7843" y="21600"/>
                </a:cubicBezTo>
                <a:lnTo>
                  <a:pt x="21020" y="19221"/>
                </a:lnTo>
                <a:cubicBezTo>
                  <a:pt x="16916" y="16560"/>
                  <a:pt x="14844" y="13619"/>
                  <a:pt x="14980" y="10644"/>
                </a:cubicBezTo>
                <a:cubicBezTo>
                  <a:pt x="15111" y="7762"/>
                  <a:pt x="17313" y="4929"/>
                  <a:pt x="21409" y="2371"/>
                </a:cubicBezTo>
                <a:lnTo>
                  <a:pt x="8184" y="0"/>
                </a:lnTo>
                <a:close/>
              </a:path>
            </a:pathLst>
          </a:custGeom>
          <a:solidFill>
            <a:srgbClr val="F09E55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4"/>
          <p:cNvSpPr/>
          <p:nvPr/>
        </p:nvSpPr>
        <p:spPr>
          <a:xfrm>
            <a:off x="3649319" y="4411137"/>
            <a:ext cx="1049706" cy="744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729" y="0"/>
                </a:moveTo>
                <a:cubicBezTo>
                  <a:pt x="6634" y="4211"/>
                  <a:pt x="9247" y="7692"/>
                  <a:pt x="12337" y="10133"/>
                </a:cubicBezTo>
                <a:cubicBezTo>
                  <a:pt x="15179" y="12380"/>
                  <a:pt x="18347" y="13684"/>
                  <a:pt x="21600" y="13945"/>
                </a:cubicBezTo>
                <a:lnTo>
                  <a:pt x="21590" y="21600"/>
                </a:lnTo>
                <a:cubicBezTo>
                  <a:pt x="17324" y="21370"/>
                  <a:pt x="13161" y="19686"/>
                  <a:pt x="9457" y="16694"/>
                </a:cubicBezTo>
                <a:cubicBezTo>
                  <a:pt x="5577" y="13560"/>
                  <a:pt x="2324" y="9092"/>
                  <a:pt x="0" y="3705"/>
                </a:cubicBezTo>
                <a:lnTo>
                  <a:pt x="4729" y="0"/>
                </a:lnTo>
                <a:close/>
              </a:path>
            </a:pathLst>
          </a:custGeom>
          <a:solidFill>
            <a:srgbClr val="B3DA4D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4"/>
          <p:cNvSpPr/>
          <p:nvPr/>
        </p:nvSpPr>
        <p:spPr>
          <a:xfrm>
            <a:off x="4800507" y="4401854"/>
            <a:ext cx="1054836" cy="7521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905" y="0"/>
                </a:moveTo>
                <a:lnTo>
                  <a:pt x="21600" y="3671"/>
                </a:lnTo>
                <a:cubicBezTo>
                  <a:pt x="19334" y="9036"/>
                  <a:pt x="16128" y="13500"/>
                  <a:pt x="12287" y="16641"/>
                </a:cubicBezTo>
                <a:cubicBezTo>
                  <a:pt x="8548" y="19697"/>
                  <a:pt x="4326" y="21402"/>
                  <a:pt x="0" y="21600"/>
                </a:cubicBezTo>
                <a:lnTo>
                  <a:pt x="0" y="14024"/>
                </a:lnTo>
                <a:cubicBezTo>
                  <a:pt x="3561" y="13780"/>
                  <a:pt x="7019" y="12272"/>
                  <a:pt x="10051" y="9642"/>
                </a:cubicBezTo>
                <a:cubicBezTo>
                  <a:pt x="12840" y="7222"/>
                  <a:pt x="15188" y="3920"/>
                  <a:pt x="16905" y="0"/>
                </a:cubicBezTo>
                <a:close/>
              </a:path>
            </a:pathLst>
          </a:custGeom>
          <a:solidFill>
            <a:srgbClr val="4FDAB3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4"/>
          <p:cNvSpPr/>
          <p:nvPr/>
        </p:nvSpPr>
        <p:spPr>
          <a:xfrm>
            <a:off x="5667955" y="3279475"/>
            <a:ext cx="371771" cy="1160352"/>
          </a:xfrm>
          <a:custGeom>
            <a:avLst/>
            <a:gdLst/>
            <a:ahLst/>
            <a:cxnLst/>
            <a:rect l="l" t="t" r="r" b="b"/>
            <a:pathLst>
              <a:path w="21527" h="21600" extrusionOk="0">
                <a:moveTo>
                  <a:pt x="0" y="2415"/>
                </a:moveTo>
                <a:cubicBezTo>
                  <a:pt x="4176" y="5100"/>
                  <a:pt x="6323" y="8063"/>
                  <a:pt x="6266" y="11065"/>
                </a:cubicBezTo>
                <a:cubicBezTo>
                  <a:pt x="6214" y="13875"/>
                  <a:pt x="4228" y="16647"/>
                  <a:pt x="453" y="19182"/>
                </a:cubicBezTo>
                <a:lnTo>
                  <a:pt x="13826" y="21600"/>
                </a:lnTo>
                <a:cubicBezTo>
                  <a:pt x="18964" y="18233"/>
                  <a:pt x="21600" y="14528"/>
                  <a:pt x="21525" y="10777"/>
                </a:cubicBezTo>
                <a:cubicBezTo>
                  <a:pt x="21451" y="7032"/>
                  <a:pt x="18675" y="3343"/>
                  <a:pt x="13416" y="0"/>
                </a:cubicBezTo>
                <a:lnTo>
                  <a:pt x="0" y="2415"/>
                </a:lnTo>
                <a:close/>
              </a:path>
            </a:pathLst>
          </a:custGeom>
          <a:solidFill>
            <a:srgbClr val="30C2EB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rgbClr val="25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4"/>
          <p:cNvSpPr/>
          <p:nvPr/>
        </p:nvSpPr>
        <p:spPr>
          <a:xfrm>
            <a:off x="4456219" y="3679717"/>
            <a:ext cx="594377" cy="370624"/>
          </a:xfrm>
          <a:custGeom>
            <a:avLst/>
            <a:gdLst/>
            <a:ahLst/>
            <a:cxnLst/>
            <a:rect l="l" t="t" r="r" b="b"/>
            <a:pathLst>
              <a:path w="21598" h="21526" extrusionOk="0">
                <a:moveTo>
                  <a:pt x="439" y="0"/>
                </a:moveTo>
                <a:cubicBezTo>
                  <a:pt x="323" y="6"/>
                  <a:pt x="212" y="83"/>
                  <a:pt x="130" y="214"/>
                </a:cubicBezTo>
                <a:cubicBezTo>
                  <a:pt x="55" y="334"/>
                  <a:pt x="10" y="493"/>
                  <a:pt x="0" y="662"/>
                </a:cubicBezTo>
                <a:lnTo>
                  <a:pt x="0" y="13670"/>
                </a:lnTo>
                <a:cubicBezTo>
                  <a:pt x="0" y="13833"/>
                  <a:pt x="38" y="13990"/>
                  <a:pt x="107" y="14110"/>
                </a:cubicBezTo>
                <a:cubicBezTo>
                  <a:pt x="178" y="14231"/>
                  <a:pt x="275" y="14304"/>
                  <a:pt x="378" y="14315"/>
                </a:cubicBezTo>
                <a:lnTo>
                  <a:pt x="3117" y="14315"/>
                </a:lnTo>
                <a:cubicBezTo>
                  <a:pt x="3222" y="14323"/>
                  <a:pt x="3325" y="14277"/>
                  <a:pt x="3411" y="14181"/>
                </a:cubicBezTo>
                <a:cubicBezTo>
                  <a:pt x="3482" y="14101"/>
                  <a:pt x="3538" y="13991"/>
                  <a:pt x="3572" y="13862"/>
                </a:cubicBezTo>
                <a:lnTo>
                  <a:pt x="3692" y="13306"/>
                </a:lnTo>
                <a:cubicBezTo>
                  <a:pt x="4500" y="14571"/>
                  <a:pt x="5335" y="15792"/>
                  <a:pt x="6196" y="16967"/>
                </a:cubicBezTo>
                <a:cubicBezTo>
                  <a:pt x="7073" y="18163"/>
                  <a:pt x="7965" y="19339"/>
                  <a:pt x="8929" y="20351"/>
                </a:cubicBezTo>
                <a:cubicBezTo>
                  <a:pt x="9278" y="20718"/>
                  <a:pt x="9655" y="21092"/>
                  <a:pt x="10050" y="21320"/>
                </a:cubicBezTo>
                <a:cubicBezTo>
                  <a:pt x="10439" y="21545"/>
                  <a:pt x="10852" y="21600"/>
                  <a:pt x="11270" y="21415"/>
                </a:cubicBezTo>
                <a:cubicBezTo>
                  <a:pt x="11463" y="21330"/>
                  <a:pt x="11649" y="21205"/>
                  <a:pt x="11821" y="21042"/>
                </a:cubicBezTo>
                <a:cubicBezTo>
                  <a:pt x="12181" y="21220"/>
                  <a:pt x="12569" y="21190"/>
                  <a:pt x="12917" y="20956"/>
                </a:cubicBezTo>
                <a:cubicBezTo>
                  <a:pt x="13290" y="20705"/>
                  <a:pt x="13590" y="20239"/>
                  <a:pt x="13758" y="19651"/>
                </a:cubicBezTo>
                <a:cubicBezTo>
                  <a:pt x="14158" y="19762"/>
                  <a:pt x="14570" y="19651"/>
                  <a:pt x="14925" y="19336"/>
                </a:cubicBezTo>
                <a:cubicBezTo>
                  <a:pt x="15245" y="19052"/>
                  <a:pt x="15502" y="18617"/>
                  <a:pt x="15661" y="18090"/>
                </a:cubicBezTo>
                <a:cubicBezTo>
                  <a:pt x="16150" y="18130"/>
                  <a:pt x="16618" y="17774"/>
                  <a:pt x="16907" y="17143"/>
                </a:cubicBezTo>
                <a:cubicBezTo>
                  <a:pt x="17142" y="16630"/>
                  <a:pt x="17234" y="15983"/>
                  <a:pt x="17159" y="15359"/>
                </a:cubicBezTo>
                <a:lnTo>
                  <a:pt x="17867" y="14615"/>
                </a:lnTo>
                <a:lnTo>
                  <a:pt x="18039" y="15338"/>
                </a:lnTo>
                <a:cubicBezTo>
                  <a:pt x="18073" y="15472"/>
                  <a:pt x="18132" y="15585"/>
                  <a:pt x="18208" y="15663"/>
                </a:cubicBezTo>
                <a:cubicBezTo>
                  <a:pt x="18288" y="15745"/>
                  <a:pt x="18382" y="15782"/>
                  <a:pt x="18476" y="15771"/>
                </a:cubicBezTo>
                <a:lnTo>
                  <a:pt x="21125" y="15771"/>
                </a:lnTo>
                <a:cubicBezTo>
                  <a:pt x="21265" y="15780"/>
                  <a:pt x="21399" y="15688"/>
                  <a:pt x="21490" y="15518"/>
                </a:cubicBezTo>
                <a:cubicBezTo>
                  <a:pt x="21562" y="15385"/>
                  <a:pt x="21600" y="15214"/>
                  <a:pt x="21598" y="15038"/>
                </a:cubicBezTo>
                <a:lnTo>
                  <a:pt x="21598" y="2153"/>
                </a:lnTo>
                <a:cubicBezTo>
                  <a:pt x="21585" y="1952"/>
                  <a:pt x="21527" y="1765"/>
                  <a:pt x="21433" y="1629"/>
                </a:cubicBezTo>
                <a:cubicBezTo>
                  <a:pt x="21335" y="1487"/>
                  <a:pt x="21206" y="1413"/>
                  <a:pt x="21074" y="1420"/>
                </a:cubicBezTo>
                <a:cubicBezTo>
                  <a:pt x="20084" y="1399"/>
                  <a:pt x="19095" y="1526"/>
                  <a:pt x="18121" y="1801"/>
                </a:cubicBezTo>
                <a:cubicBezTo>
                  <a:pt x="17282" y="2037"/>
                  <a:pt x="16457" y="2381"/>
                  <a:pt x="15653" y="2829"/>
                </a:cubicBezTo>
                <a:cubicBezTo>
                  <a:pt x="15517" y="2893"/>
                  <a:pt x="15408" y="3055"/>
                  <a:pt x="15359" y="3268"/>
                </a:cubicBezTo>
                <a:cubicBezTo>
                  <a:pt x="15327" y="3406"/>
                  <a:pt x="15323" y="3555"/>
                  <a:pt x="15347" y="3696"/>
                </a:cubicBezTo>
                <a:lnTo>
                  <a:pt x="15375" y="3905"/>
                </a:lnTo>
                <a:lnTo>
                  <a:pt x="12048" y="1737"/>
                </a:lnTo>
                <a:cubicBezTo>
                  <a:pt x="11428" y="1417"/>
                  <a:pt x="10760" y="1419"/>
                  <a:pt x="10141" y="1743"/>
                </a:cubicBezTo>
                <a:cubicBezTo>
                  <a:pt x="9702" y="1972"/>
                  <a:pt x="9301" y="2357"/>
                  <a:pt x="8968" y="2868"/>
                </a:cubicBezTo>
                <a:lnTo>
                  <a:pt x="5339" y="2868"/>
                </a:lnTo>
                <a:lnTo>
                  <a:pt x="5417" y="2266"/>
                </a:lnTo>
                <a:cubicBezTo>
                  <a:pt x="5438" y="2111"/>
                  <a:pt x="5425" y="1950"/>
                  <a:pt x="5382" y="1807"/>
                </a:cubicBezTo>
                <a:cubicBezTo>
                  <a:pt x="5337" y="1663"/>
                  <a:pt x="5264" y="1548"/>
                  <a:pt x="5173" y="1480"/>
                </a:cubicBezTo>
                <a:cubicBezTo>
                  <a:pt x="4819" y="1207"/>
                  <a:pt x="4452" y="980"/>
                  <a:pt x="4076" y="800"/>
                </a:cubicBezTo>
                <a:cubicBezTo>
                  <a:pt x="3697" y="620"/>
                  <a:pt x="3310" y="487"/>
                  <a:pt x="2920" y="379"/>
                </a:cubicBezTo>
                <a:cubicBezTo>
                  <a:pt x="2101" y="150"/>
                  <a:pt x="1271" y="24"/>
                  <a:pt x="439" y="0"/>
                </a:cubicBezTo>
                <a:close/>
                <a:moveTo>
                  <a:pt x="884" y="1406"/>
                </a:moveTo>
                <a:cubicBezTo>
                  <a:pt x="1509" y="1471"/>
                  <a:pt x="2132" y="1594"/>
                  <a:pt x="2749" y="1773"/>
                </a:cubicBezTo>
                <a:cubicBezTo>
                  <a:pt x="3335" y="1944"/>
                  <a:pt x="3915" y="2165"/>
                  <a:pt x="4486" y="2437"/>
                </a:cubicBezTo>
                <a:cubicBezTo>
                  <a:pt x="4300" y="4188"/>
                  <a:pt x="4069" y="5927"/>
                  <a:pt x="3794" y="7648"/>
                </a:cubicBezTo>
                <a:cubicBezTo>
                  <a:pt x="3512" y="9408"/>
                  <a:pt x="3184" y="11150"/>
                  <a:pt x="2810" y="12866"/>
                </a:cubicBezTo>
                <a:lnTo>
                  <a:pt x="884" y="12866"/>
                </a:lnTo>
                <a:lnTo>
                  <a:pt x="884" y="1406"/>
                </a:lnTo>
                <a:close/>
                <a:moveTo>
                  <a:pt x="20709" y="2829"/>
                </a:moveTo>
                <a:lnTo>
                  <a:pt x="20709" y="14333"/>
                </a:lnTo>
                <a:lnTo>
                  <a:pt x="18778" y="14333"/>
                </a:lnTo>
                <a:cubicBezTo>
                  <a:pt x="18444" y="12590"/>
                  <a:pt x="18079" y="10862"/>
                  <a:pt x="17684" y="9152"/>
                </a:cubicBezTo>
                <a:cubicBezTo>
                  <a:pt x="17279" y="7398"/>
                  <a:pt x="16842" y="5665"/>
                  <a:pt x="16373" y="3952"/>
                </a:cubicBezTo>
                <a:cubicBezTo>
                  <a:pt x="17057" y="3578"/>
                  <a:pt x="17760" y="3295"/>
                  <a:pt x="18474" y="3107"/>
                </a:cubicBezTo>
                <a:cubicBezTo>
                  <a:pt x="19213" y="2912"/>
                  <a:pt x="19961" y="2819"/>
                  <a:pt x="20709" y="2829"/>
                </a:cubicBezTo>
                <a:close/>
                <a:moveTo>
                  <a:pt x="11165" y="2916"/>
                </a:moveTo>
                <a:cubicBezTo>
                  <a:pt x="11421" y="2925"/>
                  <a:pt x="11676" y="3006"/>
                  <a:pt x="11916" y="3155"/>
                </a:cubicBezTo>
                <a:cubicBezTo>
                  <a:pt x="12579" y="3604"/>
                  <a:pt x="13246" y="4039"/>
                  <a:pt x="13915" y="4462"/>
                </a:cubicBezTo>
                <a:cubicBezTo>
                  <a:pt x="14576" y="4880"/>
                  <a:pt x="15239" y="5285"/>
                  <a:pt x="15905" y="5677"/>
                </a:cubicBezTo>
                <a:lnTo>
                  <a:pt x="17619" y="13157"/>
                </a:lnTo>
                <a:lnTo>
                  <a:pt x="16777" y="14033"/>
                </a:lnTo>
                <a:cubicBezTo>
                  <a:pt x="16612" y="13711"/>
                  <a:pt x="16439" y="13400"/>
                  <a:pt x="16260" y="13099"/>
                </a:cubicBezTo>
                <a:cubicBezTo>
                  <a:pt x="15540" y="11893"/>
                  <a:pt x="14716" y="10864"/>
                  <a:pt x="13906" y="9814"/>
                </a:cubicBezTo>
                <a:cubicBezTo>
                  <a:pt x="13088" y="8752"/>
                  <a:pt x="12282" y="7665"/>
                  <a:pt x="11491" y="6553"/>
                </a:cubicBezTo>
                <a:cubicBezTo>
                  <a:pt x="11425" y="6481"/>
                  <a:pt x="11349" y="6438"/>
                  <a:pt x="11270" y="6431"/>
                </a:cubicBezTo>
                <a:cubicBezTo>
                  <a:pt x="11195" y="6424"/>
                  <a:pt x="11120" y="6449"/>
                  <a:pt x="11052" y="6504"/>
                </a:cubicBezTo>
                <a:lnTo>
                  <a:pt x="10169" y="7080"/>
                </a:lnTo>
                <a:lnTo>
                  <a:pt x="9942" y="7108"/>
                </a:lnTo>
                <a:cubicBezTo>
                  <a:pt x="9844" y="7121"/>
                  <a:pt x="9748" y="7169"/>
                  <a:pt x="9664" y="7249"/>
                </a:cubicBezTo>
                <a:cubicBezTo>
                  <a:pt x="9588" y="7321"/>
                  <a:pt x="9523" y="7416"/>
                  <a:pt x="9465" y="7522"/>
                </a:cubicBezTo>
                <a:cubicBezTo>
                  <a:pt x="9349" y="7738"/>
                  <a:pt x="9265" y="8001"/>
                  <a:pt x="9144" y="8208"/>
                </a:cubicBezTo>
                <a:cubicBezTo>
                  <a:pt x="8992" y="8469"/>
                  <a:pt x="8792" y="8628"/>
                  <a:pt x="8572" y="8705"/>
                </a:cubicBezTo>
                <a:cubicBezTo>
                  <a:pt x="8327" y="8792"/>
                  <a:pt x="8071" y="8768"/>
                  <a:pt x="7834" y="8635"/>
                </a:cubicBezTo>
                <a:cubicBezTo>
                  <a:pt x="7756" y="8599"/>
                  <a:pt x="7689" y="8520"/>
                  <a:pt x="7644" y="8411"/>
                </a:cubicBezTo>
                <a:cubicBezTo>
                  <a:pt x="7586" y="8267"/>
                  <a:pt x="7573" y="8089"/>
                  <a:pt x="7609" y="7927"/>
                </a:cubicBezTo>
                <a:cubicBezTo>
                  <a:pt x="7709" y="7369"/>
                  <a:pt x="7833" y="6812"/>
                  <a:pt x="8033" y="6326"/>
                </a:cubicBezTo>
                <a:cubicBezTo>
                  <a:pt x="8547" y="5080"/>
                  <a:pt x="9248" y="4201"/>
                  <a:pt x="9968" y="3428"/>
                </a:cubicBezTo>
                <a:cubicBezTo>
                  <a:pt x="10254" y="3151"/>
                  <a:pt x="10575" y="2981"/>
                  <a:pt x="10908" y="2931"/>
                </a:cubicBezTo>
                <a:cubicBezTo>
                  <a:pt x="10993" y="2918"/>
                  <a:pt x="11079" y="2913"/>
                  <a:pt x="11165" y="2916"/>
                </a:cubicBezTo>
                <a:close/>
                <a:moveTo>
                  <a:pt x="5176" y="4258"/>
                </a:moveTo>
                <a:lnTo>
                  <a:pt x="7953" y="4258"/>
                </a:lnTo>
                <a:cubicBezTo>
                  <a:pt x="7533" y="5138"/>
                  <a:pt x="6961" y="6144"/>
                  <a:pt x="6749" y="7483"/>
                </a:cubicBezTo>
                <a:cubicBezTo>
                  <a:pt x="6603" y="8409"/>
                  <a:pt x="6791" y="9625"/>
                  <a:pt x="7446" y="9946"/>
                </a:cubicBezTo>
                <a:cubicBezTo>
                  <a:pt x="8107" y="10271"/>
                  <a:pt x="9194" y="10534"/>
                  <a:pt x="10152" y="8477"/>
                </a:cubicBezTo>
                <a:cubicBezTo>
                  <a:pt x="10292" y="8463"/>
                  <a:pt x="10430" y="8418"/>
                  <a:pt x="10562" y="8343"/>
                </a:cubicBezTo>
                <a:cubicBezTo>
                  <a:pt x="10670" y="8282"/>
                  <a:pt x="10773" y="8202"/>
                  <a:pt x="10878" y="8129"/>
                </a:cubicBezTo>
                <a:cubicBezTo>
                  <a:pt x="10971" y="8065"/>
                  <a:pt x="11065" y="8006"/>
                  <a:pt x="11160" y="7954"/>
                </a:cubicBezTo>
                <a:cubicBezTo>
                  <a:pt x="11908" y="8931"/>
                  <a:pt x="12652" y="9916"/>
                  <a:pt x="13384" y="10923"/>
                </a:cubicBezTo>
                <a:cubicBezTo>
                  <a:pt x="14111" y="11922"/>
                  <a:pt x="14893" y="12845"/>
                  <a:pt x="15554" y="13939"/>
                </a:cubicBezTo>
                <a:cubicBezTo>
                  <a:pt x="15678" y="14138"/>
                  <a:pt x="15795" y="14348"/>
                  <a:pt x="15904" y="14568"/>
                </a:cubicBezTo>
                <a:cubicBezTo>
                  <a:pt x="16011" y="14782"/>
                  <a:pt x="16109" y="15005"/>
                  <a:pt x="16200" y="15236"/>
                </a:cubicBezTo>
                <a:cubicBezTo>
                  <a:pt x="16351" y="15580"/>
                  <a:pt x="16326" y="16048"/>
                  <a:pt x="16140" y="16345"/>
                </a:cubicBezTo>
                <a:cubicBezTo>
                  <a:pt x="15912" y="16710"/>
                  <a:pt x="15538" y="16690"/>
                  <a:pt x="15326" y="16302"/>
                </a:cubicBezTo>
                <a:lnTo>
                  <a:pt x="12837" y="12288"/>
                </a:lnTo>
                <a:cubicBezTo>
                  <a:pt x="12669" y="11998"/>
                  <a:pt x="12384" y="11989"/>
                  <a:pt x="12208" y="12268"/>
                </a:cubicBezTo>
                <a:cubicBezTo>
                  <a:pt x="12032" y="12549"/>
                  <a:pt x="12037" y="13007"/>
                  <a:pt x="12219" y="13277"/>
                </a:cubicBezTo>
                <a:lnTo>
                  <a:pt x="14874" y="17520"/>
                </a:lnTo>
                <a:cubicBezTo>
                  <a:pt x="14761" y="17880"/>
                  <a:pt x="14549" y="18132"/>
                  <a:pt x="14301" y="18200"/>
                </a:cubicBezTo>
                <a:cubicBezTo>
                  <a:pt x="14042" y="18270"/>
                  <a:pt x="13778" y="18131"/>
                  <a:pt x="13596" y="17828"/>
                </a:cubicBezTo>
                <a:lnTo>
                  <a:pt x="11515" y="14450"/>
                </a:lnTo>
                <a:cubicBezTo>
                  <a:pt x="11335" y="14188"/>
                  <a:pt x="11059" y="14197"/>
                  <a:pt x="10887" y="14471"/>
                </a:cubicBezTo>
                <a:cubicBezTo>
                  <a:pt x="10714" y="14746"/>
                  <a:pt x="10708" y="15190"/>
                  <a:pt x="10872" y="15478"/>
                </a:cubicBezTo>
                <a:lnTo>
                  <a:pt x="13016" y="18905"/>
                </a:lnTo>
                <a:cubicBezTo>
                  <a:pt x="12942" y="19184"/>
                  <a:pt x="12810" y="19414"/>
                  <a:pt x="12642" y="19554"/>
                </a:cubicBezTo>
                <a:cubicBezTo>
                  <a:pt x="12528" y="19649"/>
                  <a:pt x="12404" y="19699"/>
                  <a:pt x="12279" y="19692"/>
                </a:cubicBezTo>
                <a:cubicBezTo>
                  <a:pt x="12120" y="19682"/>
                  <a:pt x="11965" y="19579"/>
                  <a:pt x="11847" y="19394"/>
                </a:cubicBezTo>
                <a:lnTo>
                  <a:pt x="9710" y="15863"/>
                </a:lnTo>
                <a:cubicBezTo>
                  <a:pt x="9529" y="15596"/>
                  <a:pt x="9249" y="15604"/>
                  <a:pt x="9073" y="15879"/>
                </a:cubicBezTo>
                <a:cubicBezTo>
                  <a:pt x="8907" y="16140"/>
                  <a:pt x="8889" y="16558"/>
                  <a:pt x="9031" y="16852"/>
                </a:cubicBezTo>
                <a:lnTo>
                  <a:pt x="11024" y="20038"/>
                </a:lnTo>
                <a:cubicBezTo>
                  <a:pt x="10912" y="20066"/>
                  <a:pt x="10799" y="20072"/>
                  <a:pt x="10686" y="20058"/>
                </a:cubicBezTo>
                <a:cubicBezTo>
                  <a:pt x="10132" y="19988"/>
                  <a:pt x="9664" y="19454"/>
                  <a:pt x="9218" y="18930"/>
                </a:cubicBezTo>
                <a:cubicBezTo>
                  <a:pt x="8231" y="17770"/>
                  <a:pt x="7247" y="16605"/>
                  <a:pt x="6313" y="15338"/>
                </a:cubicBezTo>
                <a:cubicBezTo>
                  <a:pt x="5484" y="14212"/>
                  <a:pt x="4697" y="13008"/>
                  <a:pt x="3957" y="11732"/>
                </a:cubicBezTo>
                <a:cubicBezTo>
                  <a:pt x="4217" y="10500"/>
                  <a:pt x="4450" y="9254"/>
                  <a:pt x="4655" y="7996"/>
                </a:cubicBezTo>
                <a:cubicBezTo>
                  <a:pt x="4856" y="6760"/>
                  <a:pt x="5030" y="5513"/>
                  <a:pt x="5176" y="42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4"/>
          <p:cNvSpPr txBox="1"/>
          <p:nvPr/>
        </p:nvSpPr>
        <p:spPr>
          <a:xfrm>
            <a:off x="3832700" y="3311953"/>
            <a:ext cx="182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75" tIns="14275" rIns="14275" bIns="1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2000"/>
              <a:buFont typeface="Impact"/>
              <a:buNone/>
            </a:pPr>
            <a:r>
              <a:rPr lang="en-US" sz="2400">
                <a:solidFill>
                  <a:srgbClr val="252D30"/>
                </a:solidFill>
                <a:latin typeface="Impact"/>
                <a:ea typeface="Impact"/>
                <a:cs typeface="Impact"/>
                <a:sym typeface="Impact"/>
              </a:rPr>
              <a:t>HUMANA</a:t>
            </a:r>
            <a:endParaRPr sz="2400">
              <a:solidFill>
                <a:srgbClr val="252D3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8" name="Google Shape;608;p44"/>
          <p:cNvSpPr txBox="1"/>
          <p:nvPr/>
        </p:nvSpPr>
        <p:spPr>
          <a:xfrm>
            <a:off x="490200" y="1621075"/>
            <a:ext cx="2267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b="1"/>
              <a:t>Set-Up Cost</a:t>
            </a:r>
            <a:endParaRPr sz="1600" b="1"/>
          </a:p>
        </p:txBody>
      </p:sp>
      <p:sp>
        <p:nvSpPr>
          <p:cNvPr id="609" name="Google Shape;609;p44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4"/>
          <p:cNvSpPr txBox="1"/>
          <p:nvPr/>
        </p:nvSpPr>
        <p:spPr>
          <a:xfrm>
            <a:off x="479275" y="3333938"/>
            <a:ext cx="2267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b="1"/>
              <a:t>Maintenance Cost</a:t>
            </a:r>
            <a:endParaRPr sz="1600" b="1"/>
          </a:p>
        </p:txBody>
      </p:sp>
      <p:sp>
        <p:nvSpPr>
          <p:cNvPr id="611" name="Google Shape;611;p44"/>
          <p:cNvSpPr txBox="1"/>
          <p:nvPr/>
        </p:nvSpPr>
        <p:spPr>
          <a:xfrm>
            <a:off x="490200" y="5046800"/>
            <a:ext cx="2267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b="1"/>
              <a:t>Communication Cost</a:t>
            </a:r>
            <a:endParaRPr sz="1600" b="1"/>
          </a:p>
        </p:txBody>
      </p:sp>
      <p:sp>
        <p:nvSpPr>
          <p:cNvPr id="612" name="Google Shape;612;p44"/>
          <p:cNvSpPr txBox="1"/>
          <p:nvPr/>
        </p:nvSpPr>
        <p:spPr>
          <a:xfrm>
            <a:off x="6743363" y="1621075"/>
            <a:ext cx="2267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b="1"/>
              <a:t>Cash In</a:t>
            </a:r>
            <a:endParaRPr sz="1600" b="1"/>
          </a:p>
        </p:txBody>
      </p:sp>
      <p:sp>
        <p:nvSpPr>
          <p:cNvPr id="613" name="Google Shape;613;p44"/>
          <p:cNvSpPr txBox="1"/>
          <p:nvPr/>
        </p:nvSpPr>
        <p:spPr>
          <a:xfrm>
            <a:off x="6743525" y="3333938"/>
            <a:ext cx="2267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b="1"/>
              <a:t>Key Stakeholders</a:t>
            </a:r>
            <a:endParaRPr sz="1600" b="1"/>
          </a:p>
        </p:txBody>
      </p:sp>
      <p:sp>
        <p:nvSpPr>
          <p:cNvPr id="614" name="Google Shape;614;p44"/>
          <p:cNvSpPr txBox="1"/>
          <p:nvPr/>
        </p:nvSpPr>
        <p:spPr>
          <a:xfrm>
            <a:off x="6743525" y="5046800"/>
            <a:ext cx="2267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b="1"/>
              <a:t>Key Differentiators</a:t>
            </a:r>
            <a:endParaRPr sz="1600" b="1"/>
          </a:p>
        </p:txBody>
      </p:sp>
      <p:sp>
        <p:nvSpPr>
          <p:cNvPr id="615" name="Google Shape;615;p44"/>
          <p:cNvSpPr txBox="1"/>
          <p:nvPr/>
        </p:nvSpPr>
        <p:spPr>
          <a:xfrm>
            <a:off x="490200" y="1873500"/>
            <a:ext cx="2267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Blockchain Platform Cost</a:t>
            </a:r>
            <a:br>
              <a:rPr lang="en-US" sz="1300"/>
            </a:br>
            <a:r>
              <a:rPr lang="en-US" sz="1300"/>
              <a:t>Data Transfer Pipeline Cost</a:t>
            </a:r>
            <a:endParaRPr sz="1300"/>
          </a:p>
        </p:txBody>
      </p:sp>
      <p:sp>
        <p:nvSpPr>
          <p:cNvPr id="616" name="Google Shape;616;p44"/>
          <p:cNvSpPr txBox="1"/>
          <p:nvPr/>
        </p:nvSpPr>
        <p:spPr>
          <a:xfrm>
            <a:off x="479275" y="3609525"/>
            <a:ext cx="2267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Platform Maintenance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Platform Security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Platform Scaling</a:t>
            </a:r>
            <a:endParaRPr sz="1300"/>
          </a:p>
        </p:txBody>
      </p:sp>
      <p:sp>
        <p:nvSpPr>
          <p:cNvPr id="617" name="Google Shape;617;p44"/>
          <p:cNvSpPr txBox="1"/>
          <p:nvPr/>
        </p:nvSpPr>
        <p:spPr>
          <a:xfrm>
            <a:off x="490200" y="5299175"/>
            <a:ext cx="2267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Awareness Campaign Cost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User Outreach Cost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Enabling telehealth via ACOs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Gig Worker costs for Rx</a:t>
            </a:r>
            <a:endParaRPr sz="1300"/>
          </a:p>
        </p:txBody>
      </p:sp>
      <p:sp>
        <p:nvSpPr>
          <p:cNvPr id="618" name="Google Shape;618;p44"/>
          <p:cNvSpPr txBox="1"/>
          <p:nvPr/>
        </p:nvSpPr>
        <p:spPr>
          <a:xfrm>
            <a:off x="6743525" y="1873450"/>
            <a:ext cx="2267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Reduced Hospitalisation Cost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Higher Customer Engagement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Saved Administration Costs</a:t>
            </a:r>
            <a:endParaRPr sz="1300"/>
          </a:p>
        </p:txBody>
      </p:sp>
      <p:sp>
        <p:nvSpPr>
          <p:cNvPr id="619" name="Google Shape;619;p44"/>
          <p:cNvSpPr txBox="1"/>
          <p:nvPr/>
        </p:nvSpPr>
        <p:spPr>
          <a:xfrm>
            <a:off x="6743525" y="3609525"/>
            <a:ext cx="2267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Members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Healthcare Providers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Community Health Groups</a:t>
            </a:r>
            <a:endParaRPr sz="1300"/>
          </a:p>
        </p:txBody>
      </p:sp>
      <p:sp>
        <p:nvSpPr>
          <p:cNvPr id="620" name="Google Shape;620;p44"/>
          <p:cNvSpPr txBox="1"/>
          <p:nvPr/>
        </p:nvSpPr>
        <p:spPr>
          <a:xfrm>
            <a:off x="6743525" y="5299175"/>
            <a:ext cx="2267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Digital Identity for Members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1300"/>
              <a:t>Blockchain Network</a:t>
            </a:r>
            <a:endParaRPr sz="1300"/>
          </a:p>
        </p:txBody>
      </p:sp>
      <p:sp>
        <p:nvSpPr>
          <p:cNvPr id="621" name="Google Shape;621;p44"/>
          <p:cNvSpPr txBox="1"/>
          <p:nvPr/>
        </p:nvSpPr>
        <p:spPr>
          <a:xfrm>
            <a:off x="3838275" y="4050353"/>
            <a:ext cx="182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75" tIns="14275" rIns="14275" bIns="1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2000"/>
              <a:buFont typeface="Impact"/>
              <a:buNone/>
            </a:pPr>
            <a:r>
              <a:rPr lang="en-US" sz="2400">
                <a:solidFill>
                  <a:srgbClr val="252D30"/>
                </a:solidFill>
                <a:latin typeface="Impact"/>
                <a:ea typeface="Impact"/>
                <a:cs typeface="Impact"/>
                <a:sym typeface="Impact"/>
              </a:rPr>
              <a:t>HYGIEIA</a:t>
            </a:r>
            <a:endParaRPr sz="2400">
              <a:solidFill>
                <a:srgbClr val="252D3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22" name="Google Shape;622;p44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What will it take - Business Case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5"/>
          <p:cNvSpPr/>
          <p:nvPr/>
        </p:nvSpPr>
        <p:spPr>
          <a:xfrm>
            <a:off x="346535" y="5267638"/>
            <a:ext cx="2192559" cy="976012"/>
          </a:xfrm>
          <a:prstGeom prst="flowChartManualInpu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9" name="Google Shape;629;p45"/>
          <p:cNvCxnSpPr/>
          <p:nvPr/>
        </p:nvCxnSpPr>
        <p:spPr>
          <a:xfrm>
            <a:off x="2545968" y="5595894"/>
            <a:ext cx="0" cy="319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45"/>
          <p:cNvCxnSpPr/>
          <p:nvPr/>
        </p:nvCxnSpPr>
        <p:spPr>
          <a:xfrm>
            <a:off x="4728218" y="5595882"/>
            <a:ext cx="0" cy="319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45"/>
          <p:cNvCxnSpPr/>
          <p:nvPr/>
        </p:nvCxnSpPr>
        <p:spPr>
          <a:xfrm>
            <a:off x="6937924" y="5595894"/>
            <a:ext cx="0" cy="319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" name="Google Shape;632;p45"/>
          <p:cNvSpPr txBox="1"/>
          <p:nvPr/>
        </p:nvSpPr>
        <p:spPr>
          <a:xfrm>
            <a:off x="332825" y="4775073"/>
            <a:ext cx="2220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Stage 1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5"/>
          <p:cNvSpPr/>
          <p:nvPr/>
        </p:nvSpPr>
        <p:spPr>
          <a:xfrm>
            <a:off x="2539095" y="4649058"/>
            <a:ext cx="2192559" cy="1594592"/>
          </a:xfrm>
          <a:prstGeom prst="flowChartManualInpu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5"/>
          <p:cNvSpPr txBox="1"/>
          <p:nvPr/>
        </p:nvSpPr>
        <p:spPr>
          <a:xfrm>
            <a:off x="2525384" y="4245828"/>
            <a:ext cx="2220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Stage 2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5"/>
          <p:cNvSpPr/>
          <p:nvPr/>
        </p:nvSpPr>
        <p:spPr>
          <a:xfrm>
            <a:off x="4731654" y="3851762"/>
            <a:ext cx="2192559" cy="2391888"/>
          </a:xfrm>
          <a:prstGeom prst="flowChartManualInpu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5"/>
          <p:cNvSpPr/>
          <p:nvPr/>
        </p:nvSpPr>
        <p:spPr>
          <a:xfrm>
            <a:off x="6924214" y="2793271"/>
            <a:ext cx="2220052" cy="3450379"/>
          </a:xfrm>
          <a:prstGeom prst="flowChartManualInpu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5"/>
          <p:cNvSpPr txBox="1"/>
          <p:nvPr/>
        </p:nvSpPr>
        <p:spPr>
          <a:xfrm>
            <a:off x="6924241" y="2475925"/>
            <a:ext cx="2220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Stage 4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5"/>
          <p:cNvSpPr txBox="1"/>
          <p:nvPr/>
        </p:nvSpPr>
        <p:spPr>
          <a:xfrm>
            <a:off x="4717977" y="3468638"/>
            <a:ext cx="2220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Stage 3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5"/>
          <p:cNvSpPr txBox="1"/>
          <p:nvPr/>
        </p:nvSpPr>
        <p:spPr>
          <a:xfrm>
            <a:off x="346525" y="5471245"/>
            <a:ext cx="2220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Create Healthcare Partnerships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5"/>
          <p:cNvSpPr txBox="1"/>
          <p:nvPr/>
        </p:nvSpPr>
        <p:spPr>
          <a:xfrm>
            <a:off x="2545975" y="4980775"/>
            <a:ext cx="21924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Initiate New Services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Begin Platform POC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5"/>
          <p:cNvSpPr txBox="1"/>
          <p:nvPr/>
        </p:nvSpPr>
        <p:spPr>
          <a:xfrm>
            <a:off x="4731750" y="4329875"/>
            <a:ext cx="2192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Deploy Blockchain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Platform Integration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5"/>
          <p:cNvSpPr txBox="1"/>
          <p:nvPr/>
        </p:nvSpPr>
        <p:spPr>
          <a:xfrm>
            <a:off x="6924025" y="3468650"/>
            <a:ext cx="22200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Health Consortium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5"/>
          <p:cNvSpPr txBox="1"/>
          <p:nvPr/>
        </p:nvSpPr>
        <p:spPr>
          <a:xfrm>
            <a:off x="527425" y="855375"/>
            <a:ext cx="18102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Collaborate with ACOs &amp; Community Health Workers to improve target population outreach through telehealth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45"/>
          <p:cNvSpPr txBox="1"/>
          <p:nvPr/>
        </p:nvSpPr>
        <p:spPr>
          <a:xfrm>
            <a:off x="2456025" y="845302"/>
            <a:ext cx="2192400" cy="20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Integrate Humana Pharmacy with Gig Workers to facilitate continuous drug delivery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Establish Blockchain based Digital Identity platform via PoCs &amp; feasibility studies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6" name="Google Shape;646;p45" descr="Handshake flat icon Royalty Free Vector Image - VectorStock"/>
          <p:cNvPicPr preferRelativeResize="0"/>
          <p:nvPr/>
        </p:nvPicPr>
        <p:blipFill rotWithShape="1">
          <a:blip r:embed="rId3">
            <a:alphaModFix/>
          </a:blip>
          <a:srcRect b="9239"/>
          <a:stretch/>
        </p:blipFill>
        <p:spPr>
          <a:xfrm>
            <a:off x="996763" y="3989975"/>
            <a:ext cx="878400" cy="86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7" name="Google Shape;647;p45"/>
          <p:cNvSpPr txBox="1"/>
          <p:nvPr/>
        </p:nvSpPr>
        <p:spPr>
          <a:xfrm>
            <a:off x="4829130" y="810750"/>
            <a:ext cx="19317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Deploy phase 1 of Blockchain based platform to enable EHR in telehealth &amp; Digital Ad campaigns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8" name="Google Shape;648;p45"/>
          <p:cNvSpPr txBox="1"/>
          <p:nvPr/>
        </p:nvSpPr>
        <p:spPr>
          <a:xfrm>
            <a:off x="7045525" y="810050"/>
            <a:ext cx="19317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Consortium based Awareness Campaigns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49" name="Google Shape;649;p45" descr="Web Developer Blue Flat Design Long Shadow Glyph Icon Computer Software  Development Pc Application Design Programming Coding And Ui Designing  Process Silhouette Rgb Color Illustration Stock Illustration - Download  Image Now - iStock"/>
          <p:cNvPicPr preferRelativeResize="0"/>
          <p:nvPr/>
        </p:nvPicPr>
        <p:blipFill rotWithShape="1">
          <a:blip r:embed="rId4">
            <a:alphaModFix/>
          </a:blip>
          <a:srcRect l="14048" t="14047" r="14055" b="13577"/>
          <a:stretch/>
        </p:blipFill>
        <p:spPr>
          <a:xfrm>
            <a:off x="3189325" y="3468647"/>
            <a:ext cx="878400" cy="88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0" name="Google Shape;650;p45" descr="Prototype Green Flat Design Long Shadow Glyph Icon Stock Illustration -  Download Image Now - iStock"/>
          <p:cNvPicPr preferRelativeResize="0"/>
          <p:nvPr/>
        </p:nvPicPr>
        <p:blipFill rotWithShape="1">
          <a:blip r:embed="rId5">
            <a:alphaModFix/>
          </a:blip>
          <a:srcRect l="23096" t="23793" r="21569" b="21909"/>
          <a:stretch/>
        </p:blipFill>
        <p:spPr>
          <a:xfrm>
            <a:off x="5385125" y="2666117"/>
            <a:ext cx="878400" cy="86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1" name="Google Shape;651;p45" descr="Community Foundation Yellow Flat Design Long Shadow Glyph Icon Stock  Illustration - Download Image Now - iStock"/>
          <p:cNvPicPr preferRelativeResize="0"/>
          <p:nvPr/>
        </p:nvPicPr>
        <p:blipFill rotWithShape="1">
          <a:blip r:embed="rId6">
            <a:alphaModFix/>
          </a:blip>
          <a:srcRect l="15776" t="14523" r="19221" b="18577"/>
          <a:stretch/>
        </p:blipFill>
        <p:spPr>
          <a:xfrm>
            <a:off x="7595050" y="1690223"/>
            <a:ext cx="878400" cy="90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2" name="Google Shape;652;p45"/>
          <p:cNvSpPr txBox="1"/>
          <p:nvPr/>
        </p:nvSpPr>
        <p:spPr>
          <a:xfrm>
            <a:off x="311700" y="244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Go to Market Plan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"/>
          <p:cNvSpPr/>
          <p:nvPr/>
        </p:nvSpPr>
        <p:spPr>
          <a:xfrm>
            <a:off x="6165600" y="2337600"/>
            <a:ext cx="24912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Telehealth Setup Cost =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$ 70 Million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Blockchain Platform Cost = $ 109 Million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Awareness Campaign Cost = $ 15 Million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Medicine Delivery Cost =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$ 85 Million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6"/>
          <p:cNvSpPr/>
          <p:nvPr/>
        </p:nvSpPr>
        <p:spPr>
          <a:xfrm>
            <a:off x="1640263" y="1626125"/>
            <a:ext cx="3208469" cy="3533829"/>
          </a:xfrm>
          <a:custGeom>
            <a:avLst/>
            <a:gdLst/>
            <a:ahLst/>
            <a:cxnLst/>
            <a:rect l="l" t="t" r="r" b="b"/>
            <a:pathLst>
              <a:path w="21367" h="21578" extrusionOk="0">
                <a:moveTo>
                  <a:pt x="310" y="2947"/>
                </a:moveTo>
                <a:lnTo>
                  <a:pt x="8381" y="25"/>
                </a:lnTo>
                <a:cubicBezTo>
                  <a:pt x="8512" y="-22"/>
                  <a:pt x="8661" y="-3"/>
                  <a:pt x="8772" y="76"/>
                </a:cubicBezTo>
                <a:cubicBezTo>
                  <a:pt x="8916" y="178"/>
                  <a:pt x="8970" y="355"/>
                  <a:pt x="8904" y="511"/>
                </a:cubicBezTo>
                <a:lnTo>
                  <a:pt x="8790" y="779"/>
                </a:lnTo>
                <a:lnTo>
                  <a:pt x="16642" y="801"/>
                </a:lnTo>
                <a:cubicBezTo>
                  <a:pt x="18155" y="876"/>
                  <a:pt x="19548" y="1577"/>
                  <a:pt x="20431" y="2705"/>
                </a:cubicBezTo>
                <a:cubicBezTo>
                  <a:pt x="21323" y="3846"/>
                  <a:pt x="21596" y="5299"/>
                  <a:pt x="21171" y="6648"/>
                </a:cubicBezTo>
                <a:lnTo>
                  <a:pt x="15585" y="21048"/>
                </a:lnTo>
                <a:cubicBezTo>
                  <a:pt x="15543" y="21190"/>
                  <a:pt x="15455" y="21316"/>
                  <a:pt x="15332" y="21411"/>
                </a:cubicBezTo>
                <a:cubicBezTo>
                  <a:pt x="15205" y="21509"/>
                  <a:pt x="15046" y="21568"/>
                  <a:pt x="14880" y="21578"/>
                </a:cubicBezTo>
                <a:lnTo>
                  <a:pt x="10698" y="21556"/>
                </a:lnTo>
                <a:cubicBezTo>
                  <a:pt x="10459" y="21559"/>
                  <a:pt x="10232" y="21456"/>
                  <a:pt x="10091" y="21279"/>
                </a:cubicBezTo>
                <a:cubicBezTo>
                  <a:pt x="9950" y="21103"/>
                  <a:pt x="9910" y="20875"/>
                  <a:pt x="9984" y="20668"/>
                </a:cubicBezTo>
                <a:lnTo>
                  <a:pt x="15358" y="6702"/>
                </a:lnTo>
                <a:cubicBezTo>
                  <a:pt x="15429" y="6557"/>
                  <a:pt x="15438" y="6393"/>
                  <a:pt x="15384" y="6241"/>
                </a:cubicBezTo>
                <a:cubicBezTo>
                  <a:pt x="15275" y="5935"/>
                  <a:pt x="14947" y="5741"/>
                  <a:pt x="14598" y="5777"/>
                </a:cubicBezTo>
                <a:lnTo>
                  <a:pt x="6872" y="5769"/>
                </a:lnTo>
                <a:lnTo>
                  <a:pt x="6543" y="6581"/>
                </a:lnTo>
                <a:cubicBezTo>
                  <a:pt x="6499" y="6685"/>
                  <a:pt x="6406" y="6766"/>
                  <a:pt x="6289" y="6802"/>
                </a:cubicBezTo>
                <a:cubicBezTo>
                  <a:pt x="6163" y="6840"/>
                  <a:pt x="6023" y="6821"/>
                  <a:pt x="5915" y="6749"/>
                </a:cubicBezTo>
                <a:lnTo>
                  <a:pt x="238" y="3652"/>
                </a:lnTo>
                <a:cubicBezTo>
                  <a:pt x="90" y="3590"/>
                  <a:pt x="-4" y="3453"/>
                  <a:pt x="0" y="3304"/>
                </a:cubicBezTo>
                <a:cubicBezTo>
                  <a:pt x="5" y="3135"/>
                  <a:pt x="132" y="2989"/>
                  <a:pt x="310" y="2947"/>
                </a:cubicBezTo>
                <a:close/>
              </a:path>
            </a:pathLst>
          </a:custGeom>
          <a:solidFill>
            <a:srgbClr val="B3DA4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p46"/>
          <p:cNvSpPr/>
          <p:nvPr/>
        </p:nvSpPr>
        <p:spPr>
          <a:xfrm rot="10800000">
            <a:off x="4457419" y="2249971"/>
            <a:ext cx="3208469" cy="3533829"/>
          </a:xfrm>
          <a:custGeom>
            <a:avLst/>
            <a:gdLst/>
            <a:ahLst/>
            <a:cxnLst/>
            <a:rect l="l" t="t" r="r" b="b"/>
            <a:pathLst>
              <a:path w="21367" h="21578" extrusionOk="0">
                <a:moveTo>
                  <a:pt x="310" y="2947"/>
                </a:moveTo>
                <a:lnTo>
                  <a:pt x="8381" y="25"/>
                </a:lnTo>
                <a:cubicBezTo>
                  <a:pt x="8512" y="-22"/>
                  <a:pt x="8661" y="-3"/>
                  <a:pt x="8772" y="76"/>
                </a:cubicBezTo>
                <a:cubicBezTo>
                  <a:pt x="8916" y="178"/>
                  <a:pt x="8970" y="355"/>
                  <a:pt x="8904" y="511"/>
                </a:cubicBezTo>
                <a:lnTo>
                  <a:pt x="8790" y="779"/>
                </a:lnTo>
                <a:lnTo>
                  <a:pt x="16642" y="801"/>
                </a:lnTo>
                <a:cubicBezTo>
                  <a:pt x="18155" y="876"/>
                  <a:pt x="19548" y="1577"/>
                  <a:pt x="20431" y="2705"/>
                </a:cubicBezTo>
                <a:cubicBezTo>
                  <a:pt x="21323" y="3846"/>
                  <a:pt x="21596" y="5299"/>
                  <a:pt x="21171" y="6648"/>
                </a:cubicBezTo>
                <a:lnTo>
                  <a:pt x="15585" y="21048"/>
                </a:lnTo>
                <a:cubicBezTo>
                  <a:pt x="15543" y="21190"/>
                  <a:pt x="15455" y="21316"/>
                  <a:pt x="15332" y="21411"/>
                </a:cubicBezTo>
                <a:cubicBezTo>
                  <a:pt x="15205" y="21509"/>
                  <a:pt x="15046" y="21568"/>
                  <a:pt x="14880" y="21578"/>
                </a:cubicBezTo>
                <a:lnTo>
                  <a:pt x="10698" y="21556"/>
                </a:lnTo>
                <a:cubicBezTo>
                  <a:pt x="10459" y="21559"/>
                  <a:pt x="10232" y="21456"/>
                  <a:pt x="10091" y="21279"/>
                </a:cubicBezTo>
                <a:cubicBezTo>
                  <a:pt x="9950" y="21103"/>
                  <a:pt x="9910" y="20875"/>
                  <a:pt x="9984" y="20668"/>
                </a:cubicBezTo>
                <a:lnTo>
                  <a:pt x="15358" y="6702"/>
                </a:lnTo>
                <a:cubicBezTo>
                  <a:pt x="15429" y="6557"/>
                  <a:pt x="15438" y="6393"/>
                  <a:pt x="15384" y="6241"/>
                </a:cubicBezTo>
                <a:cubicBezTo>
                  <a:pt x="15275" y="5935"/>
                  <a:pt x="14947" y="5741"/>
                  <a:pt x="14598" y="5777"/>
                </a:cubicBezTo>
                <a:lnTo>
                  <a:pt x="6872" y="5769"/>
                </a:lnTo>
                <a:lnTo>
                  <a:pt x="6543" y="6581"/>
                </a:lnTo>
                <a:cubicBezTo>
                  <a:pt x="6499" y="6685"/>
                  <a:pt x="6406" y="6766"/>
                  <a:pt x="6289" y="6802"/>
                </a:cubicBezTo>
                <a:cubicBezTo>
                  <a:pt x="6163" y="6840"/>
                  <a:pt x="6023" y="6821"/>
                  <a:pt x="5915" y="6749"/>
                </a:cubicBezTo>
                <a:lnTo>
                  <a:pt x="238" y="3652"/>
                </a:lnTo>
                <a:cubicBezTo>
                  <a:pt x="90" y="3590"/>
                  <a:pt x="-4" y="3453"/>
                  <a:pt x="0" y="3304"/>
                </a:cubicBezTo>
                <a:cubicBezTo>
                  <a:pt x="5" y="3135"/>
                  <a:pt x="132" y="2989"/>
                  <a:pt x="310" y="2947"/>
                </a:cubicBezTo>
                <a:close/>
              </a:path>
            </a:pathLst>
          </a:custGeom>
          <a:solidFill>
            <a:srgbClr val="FA757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3835875" y="2966375"/>
            <a:ext cx="1605300" cy="1605300"/>
          </a:xfrm>
          <a:prstGeom prst="ellipse">
            <a:avLst/>
          </a:prstGeom>
          <a:solidFill>
            <a:srgbClr val="FEFFFE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4076826" y="3207326"/>
            <a:ext cx="1123800" cy="1123800"/>
          </a:xfrm>
          <a:prstGeom prst="ellipse">
            <a:avLst/>
          </a:prstGeom>
          <a:solidFill>
            <a:srgbClr val="FEFF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4" name="Google Shape;664;p46"/>
          <p:cNvSpPr txBox="1"/>
          <p:nvPr/>
        </p:nvSpPr>
        <p:spPr>
          <a:xfrm>
            <a:off x="2689250" y="2035200"/>
            <a:ext cx="130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arlow"/>
              <a:buNone/>
            </a:pPr>
            <a:r>
              <a:rPr lang="en-US" sz="1800" b="1"/>
              <a:t>REVENUES</a:t>
            </a:r>
            <a:endParaRPr sz="1800" b="1"/>
          </a:p>
        </p:txBody>
      </p:sp>
      <p:sp>
        <p:nvSpPr>
          <p:cNvPr id="665" name="Google Shape;665;p46"/>
          <p:cNvSpPr txBox="1"/>
          <p:nvPr/>
        </p:nvSpPr>
        <p:spPr>
          <a:xfrm>
            <a:off x="5407063" y="5073675"/>
            <a:ext cx="130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arlow"/>
              <a:buNone/>
            </a:pPr>
            <a:r>
              <a:rPr lang="en-US" sz="1800" b="1"/>
              <a:t>COSTS</a:t>
            </a:r>
            <a:endParaRPr sz="1800" b="1"/>
          </a:p>
        </p:txBody>
      </p:sp>
      <p:sp>
        <p:nvSpPr>
          <p:cNvPr id="666" name="Google Shape;666;p46"/>
          <p:cNvSpPr txBox="1"/>
          <p:nvPr/>
        </p:nvSpPr>
        <p:spPr>
          <a:xfrm>
            <a:off x="3983913" y="3394238"/>
            <a:ext cx="130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arlow"/>
              <a:buNone/>
            </a:pPr>
            <a:r>
              <a:rPr lang="en-US" sz="1800" b="1"/>
              <a:t>PROFIT</a:t>
            </a:r>
            <a:endParaRPr sz="1800" b="1"/>
          </a:p>
        </p:txBody>
      </p:sp>
      <p:sp>
        <p:nvSpPr>
          <p:cNvPr id="667" name="Google Shape;667;p46"/>
          <p:cNvSpPr txBox="1"/>
          <p:nvPr/>
        </p:nvSpPr>
        <p:spPr>
          <a:xfrm>
            <a:off x="3983913" y="3779750"/>
            <a:ext cx="130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arlow"/>
              <a:buNone/>
            </a:pPr>
            <a:r>
              <a:rPr lang="en-US" sz="1800" b="1">
                <a:solidFill>
                  <a:srgbClr val="5C9A1B"/>
                </a:solidFill>
              </a:rPr>
              <a:t>$ 175 M</a:t>
            </a:r>
            <a:endParaRPr sz="1800" b="1">
              <a:solidFill>
                <a:srgbClr val="5C9A1B"/>
              </a:solidFill>
            </a:endParaRPr>
          </a:p>
        </p:txBody>
      </p:sp>
      <p:sp>
        <p:nvSpPr>
          <p:cNvPr id="668" name="Google Shape;668;p46"/>
          <p:cNvSpPr txBox="1"/>
          <p:nvPr/>
        </p:nvSpPr>
        <p:spPr>
          <a:xfrm>
            <a:off x="2990788" y="4686100"/>
            <a:ext cx="130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arlow"/>
              <a:buNone/>
            </a:pPr>
            <a:r>
              <a:rPr lang="en-US" sz="1600" b="1"/>
              <a:t>$ 454 M</a:t>
            </a:r>
            <a:endParaRPr sz="1600" b="1"/>
          </a:p>
        </p:txBody>
      </p:sp>
      <p:sp>
        <p:nvSpPr>
          <p:cNvPr id="669" name="Google Shape;669;p46"/>
          <p:cNvSpPr txBox="1"/>
          <p:nvPr/>
        </p:nvSpPr>
        <p:spPr>
          <a:xfrm>
            <a:off x="5019413" y="2340125"/>
            <a:ext cx="130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arlow"/>
              <a:buNone/>
            </a:pPr>
            <a:r>
              <a:rPr lang="en-US" sz="1600" b="1"/>
              <a:t>$ 279 M</a:t>
            </a:r>
            <a:endParaRPr sz="1600" b="1"/>
          </a:p>
        </p:txBody>
      </p:sp>
      <p:sp>
        <p:nvSpPr>
          <p:cNvPr id="670" name="Google Shape;670;p46"/>
          <p:cNvSpPr/>
          <p:nvPr/>
        </p:nvSpPr>
        <p:spPr>
          <a:xfrm>
            <a:off x="782200" y="2876450"/>
            <a:ext cx="2491200" cy="20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Reduced Benefits Expenses = $ 200 Million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Reduced Operating Expenses = $ 126 Million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Increased Engagement Revenue = $ 128 Million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46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Estimated Financials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7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7"/>
          <p:cNvSpPr/>
          <p:nvPr/>
        </p:nvSpPr>
        <p:spPr>
          <a:xfrm>
            <a:off x="2979175" y="1958525"/>
            <a:ext cx="5583000" cy="1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Empower Members to take control of their own health</a:t>
            </a:r>
            <a:endParaRPr sz="1600" b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Provide continuous preventive care for members</a:t>
            </a:r>
            <a:endParaRPr sz="1600" b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Disseminate digital campaign information</a:t>
            </a:r>
            <a:endParaRPr sz="1600" b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</p:txBody>
      </p:sp>
      <p:sp>
        <p:nvSpPr>
          <p:cNvPr id="679" name="Google Shape;679;p47"/>
          <p:cNvSpPr/>
          <p:nvPr/>
        </p:nvSpPr>
        <p:spPr>
          <a:xfrm>
            <a:off x="1679800" y="1347127"/>
            <a:ext cx="6863400" cy="6114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1698676" y="1431967"/>
            <a:ext cx="686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Roboto"/>
                <a:ea typeface="Roboto"/>
                <a:cs typeface="Roboto"/>
                <a:sym typeface="Roboto"/>
              </a:rPr>
              <a:t>Aligns with Humana’s Vision - Everyone is entitled to a Good Life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1" name="Google Shape;681;p47"/>
          <p:cNvGrpSpPr/>
          <p:nvPr/>
        </p:nvGrpSpPr>
        <p:grpSpPr>
          <a:xfrm>
            <a:off x="865685" y="3795227"/>
            <a:ext cx="5437118" cy="611400"/>
            <a:chOff x="2846850" y="2998675"/>
            <a:chExt cx="5506500" cy="611400"/>
          </a:xfrm>
        </p:grpSpPr>
        <p:sp>
          <p:nvSpPr>
            <p:cNvPr id="682" name="Google Shape;682;p47"/>
            <p:cNvSpPr/>
            <p:nvPr/>
          </p:nvSpPr>
          <p:spPr>
            <a:xfrm>
              <a:off x="2846850" y="2998675"/>
              <a:ext cx="5506500" cy="611400"/>
            </a:xfrm>
            <a:prstGeom prst="rect">
              <a:avLst/>
            </a:prstGeom>
            <a:solidFill>
              <a:srgbClr val="FFFFFF"/>
            </a:solidFill>
            <a:ln w="76200" cap="flat" cmpd="sng">
              <a:solidFill>
                <a:srgbClr val="5C9A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2936400" y="3094200"/>
              <a:ext cx="5361300" cy="4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boto"/>
                  <a:ea typeface="Roboto"/>
                  <a:cs typeface="Roboto"/>
                  <a:sym typeface="Roboto"/>
                </a:rPr>
                <a:t>Builds on existing Humana Capabilities and Goals</a:t>
              </a:r>
              <a:endParaRPr sz="1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4" name="Google Shape;684;p47"/>
          <p:cNvSpPr/>
          <p:nvPr/>
        </p:nvSpPr>
        <p:spPr>
          <a:xfrm>
            <a:off x="865675" y="4406627"/>
            <a:ext cx="7872300" cy="1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Modernise Humana’s Digital and Analytics Infrastructure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Enhance Humana’s Electronic Medical Records System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Create Assets that provide Patient Centred Care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685" name="Google Shape;685;p47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Closing Thoughts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8"/>
          <p:cNvSpPr txBox="1"/>
          <p:nvPr/>
        </p:nvSpPr>
        <p:spPr>
          <a:xfrm>
            <a:off x="119624" y="85225"/>
            <a:ext cx="89136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/>
              <a:t>Thank You</a:t>
            </a:r>
            <a:endParaRPr sz="3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pic>
        <p:nvPicPr>
          <p:cNvPr id="692" name="Google Shape;6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725" y="6295850"/>
            <a:ext cx="2681234" cy="3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8"/>
          <p:cNvSpPr/>
          <p:nvPr/>
        </p:nvSpPr>
        <p:spPr>
          <a:xfrm>
            <a:off x="3252575" y="3638150"/>
            <a:ext cx="5891400" cy="5865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94" name="Google Shape;694;p48"/>
          <p:cNvSpPr/>
          <p:nvPr/>
        </p:nvSpPr>
        <p:spPr>
          <a:xfrm>
            <a:off x="-10125" y="3638150"/>
            <a:ext cx="1223100" cy="5865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95" name="Google Shape;695;p48"/>
          <p:cNvSpPr txBox="1"/>
          <p:nvPr/>
        </p:nvSpPr>
        <p:spPr>
          <a:xfrm>
            <a:off x="245350" y="5920225"/>
            <a:ext cx="52278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Team</a:t>
            </a:r>
            <a:r>
              <a:rPr lang="en-US" sz="1100"/>
              <a:t>: </a:t>
            </a:r>
            <a:r>
              <a:rPr lang="en-US" sz="1100">
                <a:solidFill>
                  <a:schemeClr val="dk1"/>
                </a:solidFill>
              </a:rPr>
              <a:t>Plaksha Kapoor, Tushar Agrawal, </a:t>
            </a:r>
            <a:r>
              <a:rPr lang="en-US" sz="1100"/>
              <a:t>Archit Matta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Columbia Business School, Columbia School of Engineering &amp; Applied Sciences </a:t>
            </a:r>
            <a:endParaRPr sz="1100"/>
          </a:p>
        </p:txBody>
      </p:sp>
      <p:sp>
        <p:nvSpPr>
          <p:cNvPr id="696" name="Google Shape;696;p48"/>
          <p:cNvSpPr txBox="1"/>
          <p:nvPr/>
        </p:nvSpPr>
        <p:spPr>
          <a:xfrm>
            <a:off x="5473174" y="3655989"/>
            <a:ext cx="15243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HYGIEIA</a:t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697" name="Google Shape;697;p48"/>
          <p:cNvPicPr preferRelativeResize="0"/>
          <p:nvPr/>
        </p:nvPicPr>
        <p:blipFill rotWithShape="1">
          <a:blip r:embed="rId4">
            <a:alphaModFix/>
          </a:blip>
          <a:srcRect l="3041" r="3070" b="9297"/>
          <a:stretch/>
        </p:blipFill>
        <p:spPr>
          <a:xfrm>
            <a:off x="1212925" y="2890650"/>
            <a:ext cx="2031926" cy="2047225"/>
          </a:xfrm>
          <a:prstGeom prst="rect">
            <a:avLst/>
          </a:prstGeom>
          <a:noFill/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2"/>
          <p:cNvGrpSpPr/>
          <p:nvPr/>
        </p:nvGrpSpPr>
        <p:grpSpPr>
          <a:xfrm>
            <a:off x="2087468" y="1855146"/>
            <a:ext cx="4969059" cy="3789210"/>
            <a:chOff x="2077750" y="1170875"/>
            <a:chExt cx="5005600" cy="3817074"/>
          </a:xfrm>
        </p:grpSpPr>
        <p:sp>
          <p:nvSpPr>
            <p:cNvPr id="117" name="Google Shape;117;p22"/>
            <p:cNvSpPr/>
            <p:nvPr/>
          </p:nvSpPr>
          <p:spPr>
            <a:xfrm>
              <a:off x="5552024" y="3939749"/>
              <a:ext cx="1048200" cy="1048200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Clinical Care</a:t>
              </a:r>
              <a:endParaRPr sz="1000"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3009225" y="1763353"/>
              <a:ext cx="815700" cy="813300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Physical Environment</a:t>
              </a:r>
              <a:endParaRPr sz="800"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2077750" y="3413400"/>
              <a:ext cx="1274100" cy="1274100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Health Behaviour</a:t>
              </a:r>
              <a:endParaRPr sz="1200"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5357750" y="1170875"/>
              <a:ext cx="1725600" cy="1725600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Social and Economic Factors</a:t>
              </a:r>
              <a:endParaRPr/>
            </a:p>
          </p:txBody>
        </p:sp>
        <p:grpSp>
          <p:nvGrpSpPr>
            <p:cNvPr id="121" name="Google Shape;121;p22"/>
            <p:cNvGrpSpPr/>
            <p:nvPr/>
          </p:nvGrpSpPr>
          <p:grpSpPr>
            <a:xfrm>
              <a:off x="3351894" y="2208906"/>
              <a:ext cx="2440200" cy="2440200"/>
              <a:chOff x="4447194" y="1815766"/>
              <a:chExt cx="2440200" cy="2440200"/>
            </a:xfrm>
          </p:grpSpPr>
          <p:sp>
            <p:nvSpPr>
              <p:cNvPr id="122" name="Google Shape;122;p22"/>
              <p:cNvSpPr/>
              <p:nvPr/>
            </p:nvSpPr>
            <p:spPr>
              <a:xfrm>
                <a:off x="4447194" y="1815766"/>
                <a:ext cx="2440200" cy="2440200"/>
              </a:xfrm>
              <a:prstGeom prst="ellipse">
                <a:avLst/>
              </a:prstGeom>
              <a:solidFill>
                <a:srgbClr val="551561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2"/>
              <p:cNvSpPr txBox="1"/>
              <p:nvPr/>
            </p:nvSpPr>
            <p:spPr>
              <a:xfrm>
                <a:off x="4735950" y="2504275"/>
                <a:ext cx="1862700" cy="116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Overall Health</a:t>
                </a:r>
                <a:endParaRPr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24" name="Google Shape;124;p22"/>
          <p:cNvSpPr/>
          <p:nvPr/>
        </p:nvSpPr>
        <p:spPr>
          <a:xfrm>
            <a:off x="610800" y="1007775"/>
            <a:ext cx="7922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Social and Economic Factors - such as access to healthy food, housing instability, limited access to transportation - account for 40 percent of an individual’s overall health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610800" y="5916125"/>
            <a:ext cx="7922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Transportation is the third most commonly cited barrier to accessing health services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Each year, 3.6 Million People in the US do not obtain medical care due to Transportation Barriers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Transportation - A Key Social Determinant of Health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4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9144003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9"/>
          <p:cNvSpPr txBox="1"/>
          <p:nvPr/>
        </p:nvSpPr>
        <p:spPr>
          <a:xfrm>
            <a:off x="-685800" y="2790350"/>
            <a:ext cx="6015900" cy="1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Appendix </a:t>
            </a:r>
            <a:endParaRPr sz="6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0"/>
          <p:cNvSpPr/>
          <p:nvPr/>
        </p:nvSpPr>
        <p:spPr>
          <a:xfrm>
            <a:off x="4856450" y="2919225"/>
            <a:ext cx="2106900" cy="1182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0"/>
          <p:cNvSpPr/>
          <p:nvPr/>
        </p:nvSpPr>
        <p:spPr>
          <a:xfrm>
            <a:off x="7143750" y="857300"/>
            <a:ext cx="1803300" cy="5793900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0"/>
          <p:cNvSpPr/>
          <p:nvPr/>
        </p:nvSpPr>
        <p:spPr>
          <a:xfrm>
            <a:off x="520800" y="857250"/>
            <a:ext cx="6504600" cy="5793900"/>
          </a:xfrm>
          <a:prstGeom prst="rect">
            <a:avLst/>
          </a:prstGeom>
          <a:noFill/>
          <a:ln w="19050" cap="flat" cmpd="sng">
            <a:solidFill>
              <a:srgbClr val="5C9A1B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50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4" name="Google Shape;7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01" y="2919216"/>
            <a:ext cx="1281000" cy="10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0"/>
          <p:cNvSpPr txBox="1"/>
          <p:nvPr/>
        </p:nvSpPr>
        <p:spPr>
          <a:xfrm>
            <a:off x="3943575" y="3770800"/>
            <a:ext cx="39555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Blockchain-Powered System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716" name="Google Shape;716;p50"/>
          <p:cNvGrpSpPr/>
          <p:nvPr/>
        </p:nvGrpSpPr>
        <p:grpSpPr>
          <a:xfrm>
            <a:off x="3207476" y="2796938"/>
            <a:ext cx="1267200" cy="1267200"/>
            <a:chOff x="3111713" y="2917425"/>
            <a:chExt cx="1267200" cy="1267200"/>
          </a:xfrm>
        </p:grpSpPr>
        <p:pic>
          <p:nvPicPr>
            <p:cNvPr id="717" name="Google Shape;717;p50" descr="Draw fingerprint icon using the Polar Grid Tool - Popicon"/>
            <p:cNvPicPr preferRelativeResize="0"/>
            <p:nvPr/>
          </p:nvPicPr>
          <p:blipFill rotWithShape="1">
            <a:blip r:embed="rId4">
              <a:alphaModFix/>
            </a:blip>
            <a:srcRect l="28638" r="4292"/>
            <a:stretch/>
          </p:blipFill>
          <p:spPr>
            <a:xfrm>
              <a:off x="3224075" y="3034850"/>
              <a:ext cx="1042475" cy="103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" name="Google Shape;718;p50"/>
            <p:cNvSpPr/>
            <p:nvPr/>
          </p:nvSpPr>
          <p:spPr>
            <a:xfrm>
              <a:off x="3111713" y="2917425"/>
              <a:ext cx="1267200" cy="1267200"/>
            </a:xfrm>
            <a:prstGeom prst="ellipse">
              <a:avLst/>
            </a:prstGeom>
            <a:noFill/>
            <a:ln w="2286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9" name="Google Shape;71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74125" y="2939163"/>
            <a:ext cx="972850" cy="9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0" descr="Cloud-icon - IDEA StatiC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5638" y="1200638"/>
            <a:ext cx="972850" cy="9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293161" y="4875347"/>
            <a:ext cx="1397824" cy="99406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0"/>
          <p:cNvSpPr txBox="1"/>
          <p:nvPr/>
        </p:nvSpPr>
        <p:spPr>
          <a:xfrm>
            <a:off x="470850" y="3998463"/>
            <a:ext cx="19794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User registers on platform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3" name="Google Shape;723;p50"/>
          <p:cNvSpPr txBox="1"/>
          <p:nvPr/>
        </p:nvSpPr>
        <p:spPr>
          <a:xfrm>
            <a:off x="2851375" y="4068938"/>
            <a:ext cx="19794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User profile captured using device sensors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4" name="Google Shape;724;p50"/>
          <p:cNvSpPr txBox="1"/>
          <p:nvPr/>
        </p:nvSpPr>
        <p:spPr>
          <a:xfrm>
            <a:off x="5018775" y="2251538"/>
            <a:ext cx="19794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Profile synced to cloud for authentication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5" name="Google Shape;725;p50"/>
          <p:cNvSpPr txBox="1"/>
          <p:nvPr/>
        </p:nvSpPr>
        <p:spPr>
          <a:xfrm>
            <a:off x="5002375" y="5928513"/>
            <a:ext cx="19794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Profile updated on other user devices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6" name="Google Shape;726;p50"/>
          <p:cNvSpPr txBox="1"/>
          <p:nvPr/>
        </p:nvSpPr>
        <p:spPr>
          <a:xfrm>
            <a:off x="7025412" y="4074713"/>
            <a:ext cx="19794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Service Provided to User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27" name="Google Shape;727;p50"/>
          <p:cNvCxnSpPr/>
          <p:nvPr/>
        </p:nvCxnSpPr>
        <p:spPr>
          <a:xfrm>
            <a:off x="2010300" y="3478825"/>
            <a:ext cx="1281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50"/>
          <p:cNvCxnSpPr>
            <a:stCxn id="718" idx="6"/>
            <a:endCxn id="720" idx="1"/>
          </p:cNvCxnSpPr>
          <p:nvPr/>
        </p:nvCxnSpPr>
        <p:spPr>
          <a:xfrm rot="10800000" flipH="1">
            <a:off x="4474676" y="1686938"/>
            <a:ext cx="1031100" cy="1743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9" name="Google Shape;729;p50"/>
          <p:cNvCxnSpPr>
            <a:stCxn id="718" idx="6"/>
          </p:cNvCxnSpPr>
          <p:nvPr/>
        </p:nvCxnSpPr>
        <p:spPr>
          <a:xfrm>
            <a:off x="4474676" y="3430538"/>
            <a:ext cx="1028400" cy="212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30" name="Google Shape;73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8693" y="2939176"/>
            <a:ext cx="972825" cy="972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p50"/>
          <p:cNvCxnSpPr>
            <a:stCxn id="720" idx="3"/>
            <a:endCxn id="730" idx="1"/>
          </p:cNvCxnSpPr>
          <p:nvPr/>
        </p:nvCxnSpPr>
        <p:spPr>
          <a:xfrm>
            <a:off x="6478487" y="1687062"/>
            <a:ext cx="1050300" cy="1738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2" name="Google Shape;732;p50"/>
          <p:cNvCxnSpPr>
            <a:endCxn id="730" idx="1"/>
          </p:cNvCxnSpPr>
          <p:nvPr/>
        </p:nvCxnSpPr>
        <p:spPr>
          <a:xfrm rot="10800000" flipH="1">
            <a:off x="6475093" y="3425581"/>
            <a:ext cx="1053600" cy="208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3" name="Google Shape;733;p50"/>
          <p:cNvSpPr txBox="1"/>
          <p:nvPr/>
        </p:nvSpPr>
        <p:spPr>
          <a:xfrm>
            <a:off x="520800" y="857300"/>
            <a:ext cx="6504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C9A1B"/>
                </a:solidFill>
              </a:rPr>
              <a:t>On-Boarding</a:t>
            </a:r>
            <a:endParaRPr sz="1800" b="1">
              <a:solidFill>
                <a:srgbClr val="5C9A1B"/>
              </a:solidFill>
            </a:endParaRPr>
          </a:p>
        </p:txBody>
      </p:sp>
      <p:sp>
        <p:nvSpPr>
          <p:cNvPr id="734" name="Google Shape;734;p50"/>
          <p:cNvSpPr txBox="1"/>
          <p:nvPr/>
        </p:nvSpPr>
        <p:spPr>
          <a:xfrm>
            <a:off x="7143750" y="857300"/>
            <a:ext cx="1803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D85C6"/>
                </a:solidFill>
              </a:rPr>
              <a:t>Authentication</a:t>
            </a:r>
            <a:endParaRPr sz="1800" b="1">
              <a:solidFill>
                <a:srgbClr val="3D85C6"/>
              </a:solidFill>
            </a:endParaRPr>
          </a:p>
        </p:txBody>
      </p:sp>
      <p:sp>
        <p:nvSpPr>
          <p:cNvPr id="735" name="Google Shape;735;p50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Customer Journey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1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1"/>
          <p:cNvSpPr/>
          <p:nvPr/>
        </p:nvSpPr>
        <p:spPr>
          <a:xfrm>
            <a:off x="523200" y="1447225"/>
            <a:ext cx="8309100" cy="4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rgbClr val="5C9A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51"/>
          <p:cNvSpPr txBox="1"/>
          <p:nvPr/>
        </p:nvSpPr>
        <p:spPr>
          <a:xfrm>
            <a:off x="983250" y="1084826"/>
            <a:ext cx="7389000" cy="200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Benefits Revenue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US Population (2005) - 295,507,000 [A]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US Population (2021) - 338,490,000 [B]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People facing Transportation Issues in 2005 - 3.6 Million [C]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People facing Transportation Issues in 2021 - 4.12 Million [(C*B)/A] = [D]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Humana Market Share - 8.4% [E]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Humana Members facing Transportation Issues in 2021 - 346,000 [D*E] = [F]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Average Reimbursement Per Member Per Year - $ 3,857 [G]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Benefits Cost Saved by Humana (15%) - $ 200.1 Million </a:t>
            </a:r>
            <a:r>
              <a:rPr lang="en-US" b="1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[F*G*0.15]</a:t>
            </a:r>
            <a:endParaRPr/>
          </a:p>
        </p:txBody>
      </p:sp>
      <p:sp>
        <p:nvSpPr>
          <p:cNvPr id="744" name="Google Shape;744;p51"/>
          <p:cNvSpPr txBox="1"/>
          <p:nvPr/>
        </p:nvSpPr>
        <p:spPr>
          <a:xfrm>
            <a:off x="983250" y="3282774"/>
            <a:ext cx="7389000" cy="136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Administrative Costs Revenue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Humana Operating Costs (2019) - $ 7,381 Million [A]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Administrative Costs as Part of Operating Costs - 5.7% [B]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Humana Administrative Costs (2019) - $ 420.7 Million [A*B] = [C]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US  vs Germany Administrative Costs - 8.3% vs 4.2% [D]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Administrative Costs Saved by Humana 30% (Estimate) - $ 126.2 Million </a:t>
            </a:r>
            <a:r>
              <a:rPr lang="en-US" b="1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[C*0.1]</a:t>
            </a:r>
            <a:endParaRPr/>
          </a:p>
        </p:txBody>
      </p:sp>
      <p:sp>
        <p:nvSpPr>
          <p:cNvPr id="745" name="Google Shape;745;p51"/>
          <p:cNvSpPr txBox="1"/>
          <p:nvPr/>
        </p:nvSpPr>
        <p:spPr>
          <a:xfrm>
            <a:off x="983250" y="4965200"/>
            <a:ext cx="7389000" cy="1440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Increased Engagement Revenue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Humana Total Revenue - $ 64,888 Million [A]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Humana Investment Income Revenue - $ 501 Million [B]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Humana Revenue excluding Investment Income - $ 64,387 Million [A-B] = [C]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Increased Customer Engagement - 0.2% [D]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Uplift in Revenue due to Increased Engagement - $ 128.7 Million </a:t>
            </a:r>
            <a:r>
              <a:rPr lang="en-US" b="1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[C*D]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51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Estimated Financials - Revenue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2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2"/>
          <p:cNvSpPr/>
          <p:nvPr/>
        </p:nvSpPr>
        <p:spPr>
          <a:xfrm>
            <a:off x="814800" y="778275"/>
            <a:ext cx="8309100" cy="5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Telehealth Cost: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rgbClr val="F9CB9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52"/>
          <p:cNvSpPr txBox="1"/>
          <p:nvPr/>
        </p:nvSpPr>
        <p:spPr>
          <a:xfrm>
            <a:off x="1020125" y="1196973"/>
            <a:ext cx="7389000" cy="1170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latin typeface="Roboto"/>
                <a:ea typeface="Roboto"/>
                <a:cs typeface="Roboto"/>
                <a:sym typeface="Roboto"/>
              </a:rPr>
              <a:t>Telehealth Cost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Total Number of Telehealth Visits per year: 22 million: (E)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Total Number of Telehealth Users at Humana: 1.848 million (F)=(B*E)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Telehealth cost per visit: $38 (G)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Total Telehealth cost per year: $70.3 million</a:t>
            </a:r>
            <a:r>
              <a:rPr lang="en-US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[G*F]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52"/>
          <p:cNvSpPr txBox="1"/>
          <p:nvPr/>
        </p:nvSpPr>
        <p:spPr>
          <a:xfrm>
            <a:off x="1020125" y="2750499"/>
            <a:ext cx="7389000" cy="1386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latin typeface="Roboto"/>
                <a:ea typeface="Roboto"/>
                <a:cs typeface="Roboto"/>
                <a:sym typeface="Roboto"/>
              </a:rPr>
              <a:t>Blockchain Platform Cost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$0.06 per member per hour (1 / 5 th of  IBM cloud Blockchain Platform)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Cost per member per year: $0.06 * 8760 = $525.6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Total Blockchain Platform Cost, assuming 60% onboarding in year 1 of people facing transportation issues (207600 people):</a:t>
            </a:r>
            <a:endParaRPr b="1">
              <a:solidFill>
                <a:srgbClr val="5C9A1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$109.11 million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52"/>
          <p:cNvSpPr txBox="1"/>
          <p:nvPr/>
        </p:nvSpPr>
        <p:spPr>
          <a:xfrm>
            <a:off x="1020125" y="4490875"/>
            <a:ext cx="7389000" cy="1386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latin typeface="Roboto"/>
                <a:ea typeface="Roboto"/>
                <a:cs typeface="Roboto"/>
                <a:sym typeface="Roboto"/>
              </a:rPr>
              <a:t>Digital Awareness Cost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Number of Members = 22 Million [A]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Campaign Execution Cost per Member = $ 0.4 [B]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Total Campaign Execution Cost = $ 10 Million [A*B] = [C]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Campaign Planning Cost = $ 5 Million [D]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Total Campaign Cost = $ 15 Million</a:t>
            </a:r>
            <a:r>
              <a:rPr lang="en-US" b="1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 [C+D]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52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Estimated Financials - Cost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3"/>
          <p:cNvSpPr/>
          <p:nvPr/>
        </p:nvSpPr>
        <p:spPr>
          <a:xfrm>
            <a:off x="-1675" y="-14307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3"/>
          <p:cNvSpPr/>
          <p:nvPr/>
        </p:nvSpPr>
        <p:spPr>
          <a:xfrm>
            <a:off x="523200" y="847000"/>
            <a:ext cx="8309100" cy="5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53"/>
          <p:cNvSpPr txBox="1"/>
          <p:nvPr/>
        </p:nvSpPr>
        <p:spPr>
          <a:xfrm>
            <a:off x="1071750" y="1865700"/>
            <a:ext cx="7389000" cy="3126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latin typeface="Roboto"/>
                <a:ea typeface="Roboto"/>
                <a:cs typeface="Roboto"/>
                <a:sym typeface="Roboto"/>
              </a:rPr>
              <a:t>Gig Economy Worker Engagement Cost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Total no of prescriptions filled out annually in US: $4.55 Billion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Average cost of prescriptions per person per year: $1200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Average prescriptions per person per year: 12.2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40% of drugs are delivered:   5.856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Humana’s Medicare membership: 4.07 million people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Total number of prescription delivered for Humana Medicare members: 23.8 million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Average annual salary of delivery person (gig economy worker): $27,113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Delivery per person per year: 15 deliveries a day per person * 252 working days a year = 3,780 deliveries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Number of persons required: 6300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Costs to employ workers: 6300 * 27,113 = $170.8 million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9A1B"/>
                </a:solidFill>
                <a:latin typeface="Roboto"/>
                <a:ea typeface="Roboto"/>
                <a:cs typeface="Roboto"/>
                <a:sym typeface="Roboto"/>
              </a:rPr>
              <a:t>Humana bears half the cost: $ 85.4 million</a:t>
            </a:r>
            <a:endParaRPr b="1">
              <a:solidFill>
                <a:srgbClr val="5C9A1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$4 per delivery given per member of Humana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53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Estimated Financials - Cost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23"/>
          <p:cNvGrpSpPr/>
          <p:nvPr/>
        </p:nvGrpSpPr>
        <p:grpSpPr>
          <a:xfrm>
            <a:off x="836500" y="1999694"/>
            <a:ext cx="7709550" cy="1970281"/>
            <a:chOff x="760300" y="1009094"/>
            <a:chExt cx="7709550" cy="1970281"/>
          </a:xfrm>
        </p:grpSpPr>
        <p:sp>
          <p:nvSpPr>
            <p:cNvPr id="135" name="Google Shape;135;p23"/>
            <p:cNvSpPr txBox="1"/>
            <p:nvPr/>
          </p:nvSpPr>
          <p:spPr>
            <a:xfrm>
              <a:off x="760300" y="2433975"/>
              <a:ext cx="19794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Policy and Awareness Issues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6" name="Google Shape;136;p23"/>
            <p:cNvSpPr txBox="1"/>
            <p:nvPr/>
          </p:nvSpPr>
          <p:spPr>
            <a:xfrm>
              <a:off x="3408775" y="2433975"/>
              <a:ext cx="23166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Transportation Infrastructure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7" name="Google Shape;137;p23"/>
            <p:cNvSpPr txBox="1"/>
            <p:nvPr/>
          </p:nvSpPr>
          <p:spPr>
            <a:xfrm>
              <a:off x="6394450" y="2433975"/>
              <a:ext cx="20754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Health and Disability Accommodations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38" name="Google Shape;13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10888" y="1061063"/>
              <a:ext cx="1242525" cy="12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85088" y="1009094"/>
              <a:ext cx="1573800" cy="1346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66882" y="1061075"/>
              <a:ext cx="1366218" cy="1424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3"/>
          <p:cNvSpPr/>
          <p:nvPr/>
        </p:nvSpPr>
        <p:spPr>
          <a:xfrm>
            <a:off x="687000" y="1047540"/>
            <a:ext cx="7922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Common Types of Transportation Issues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687000" y="4903100"/>
            <a:ext cx="7922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Average No-Show Rate for Medical Appointments is</a:t>
            </a:r>
            <a:r>
              <a:rPr lang="en-US" sz="1800" b="1">
                <a:solidFill>
                  <a:srgbClr val="93C47D"/>
                </a:solidFill>
              </a:rPr>
              <a:t> 30%</a:t>
            </a:r>
            <a:r>
              <a:rPr lang="en-US" sz="1800" b="1">
                <a:solidFill>
                  <a:schemeClr val="lt1"/>
                </a:solidFill>
              </a:rPr>
              <a:t> in the US</a:t>
            </a:r>
            <a:br>
              <a:rPr lang="en-US" sz="1800" b="1">
                <a:solidFill>
                  <a:schemeClr val="lt1"/>
                </a:solidFill>
              </a:rPr>
            </a:b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The total cost of such missed healthcare appointments is </a:t>
            </a:r>
            <a:r>
              <a:rPr lang="en-US" sz="1800" b="1">
                <a:solidFill>
                  <a:srgbClr val="93C47D"/>
                </a:solidFill>
              </a:rPr>
              <a:t>$150 Billion</a:t>
            </a:r>
            <a:endParaRPr sz="1800" b="1">
              <a:solidFill>
                <a:srgbClr val="93C47D"/>
              </a:solidFill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Transportation Issues and their Impact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482250" y="1377250"/>
            <a:ext cx="3724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Members having No Transportation Issues : </a:t>
            </a:r>
            <a:r>
              <a:rPr lang="en-US" sz="1600" b="1">
                <a:solidFill>
                  <a:srgbClr val="5C9A1B"/>
                </a:solidFill>
              </a:rPr>
              <a:t>85.3%</a:t>
            </a:r>
            <a:endParaRPr sz="1800" b="1">
              <a:solidFill>
                <a:srgbClr val="5C9A1B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775" y="841575"/>
            <a:ext cx="1466050" cy="14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5194950" y="1377250"/>
            <a:ext cx="3724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Members having Transportation Issues : </a:t>
            </a:r>
            <a:r>
              <a:rPr lang="en-US" sz="1600" b="1">
                <a:solidFill>
                  <a:srgbClr val="5C9A1B"/>
                </a:solidFill>
              </a:rPr>
              <a:t>14.7%</a:t>
            </a:r>
            <a:endParaRPr sz="1800" b="1">
              <a:solidFill>
                <a:srgbClr val="5C9A1B"/>
              </a:solidFill>
            </a:endParaRPr>
          </a:p>
        </p:txBody>
      </p:sp>
      <p:grpSp>
        <p:nvGrpSpPr>
          <p:cNvPr id="153" name="Google Shape;153;p24"/>
          <p:cNvGrpSpPr/>
          <p:nvPr/>
        </p:nvGrpSpPr>
        <p:grpSpPr>
          <a:xfrm>
            <a:off x="2767720" y="2383825"/>
            <a:ext cx="3984190" cy="4220483"/>
            <a:chOff x="2767720" y="2383825"/>
            <a:chExt cx="3984190" cy="4220483"/>
          </a:xfrm>
        </p:grpSpPr>
        <p:sp>
          <p:nvSpPr>
            <p:cNvPr id="154" name="Google Shape;154;p24"/>
            <p:cNvSpPr/>
            <p:nvPr/>
          </p:nvSpPr>
          <p:spPr>
            <a:xfrm>
              <a:off x="2767720" y="2383825"/>
              <a:ext cx="3984190" cy="3551197"/>
            </a:xfrm>
            <a:custGeom>
              <a:avLst/>
              <a:gdLst/>
              <a:ahLst/>
              <a:cxnLst/>
              <a:rect l="l" t="t" r="r" b="b"/>
              <a:pathLst>
                <a:path w="20275" h="20746" extrusionOk="0">
                  <a:moveTo>
                    <a:pt x="10144" y="0"/>
                  </a:moveTo>
                  <a:cubicBezTo>
                    <a:pt x="7155" y="23"/>
                    <a:pt x="5473" y="3959"/>
                    <a:pt x="7287" y="6688"/>
                  </a:cubicBezTo>
                  <a:cubicBezTo>
                    <a:pt x="7994" y="7797"/>
                    <a:pt x="8094" y="9269"/>
                    <a:pt x="7544" y="10489"/>
                  </a:cubicBezTo>
                  <a:cubicBezTo>
                    <a:pt x="6919" y="11879"/>
                    <a:pt x="5595" y="12660"/>
                    <a:pt x="4247" y="12435"/>
                  </a:cubicBezTo>
                  <a:cubicBezTo>
                    <a:pt x="1186" y="11835"/>
                    <a:pt x="-1074" y="15646"/>
                    <a:pt x="532" y="18699"/>
                  </a:cubicBezTo>
                  <a:cubicBezTo>
                    <a:pt x="1258" y="20078"/>
                    <a:pt x="2505" y="20719"/>
                    <a:pt x="3725" y="20673"/>
                  </a:cubicBezTo>
                  <a:cubicBezTo>
                    <a:pt x="4966" y="20626"/>
                    <a:pt x="6187" y="19870"/>
                    <a:pt x="6846" y="18416"/>
                  </a:cubicBezTo>
                  <a:cubicBezTo>
                    <a:pt x="7482" y="16981"/>
                    <a:pt x="8765" y="16078"/>
                    <a:pt x="10167" y="16077"/>
                  </a:cubicBezTo>
                  <a:cubicBezTo>
                    <a:pt x="11544" y="16077"/>
                    <a:pt x="12810" y="16951"/>
                    <a:pt x="13455" y="18349"/>
                  </a:cubicBezTo>
                  <a:cubicBezTo>
                    <a:pt x="14489" y="21000"/>
                    <a:pt x="17537" y="21578"/>
                    <a:pt x="19258" y="19450"/>
                  </a:cubicBezTo>
                  <a:cubicBezTo>
                    <a:pt x="20411" y="18024"/>
                    <a:pt x="20526" y="16151"/>
                    <a:pt x="19893" y="14675"/>
                  </a:cubicBezTo>
                  <a:cubicBezTo>
                    <a:pt x="19247" y="13167"/>
                    <a:pt x="17833" y="12114"/>
                    <a:pt x="16127" y="12397"/>
                  </a:cubicBezTo>
                  <a:cubicBezTo>
                    <a:pt x="14816" y="12650"/>
                    <a:pt x="13507" y="11935"/>
                    <a:pt x="12848" y="10609"/>
                  </a:cubicBezTo>
                  <a:cubicBezTo>
                    <a:pt x="12217" y="9339"/>
                    <a:pt x="12313" y="7758"/>
                    <a:pt x="13090" y="6600"/>
                  </a:cubicBezTo>
                  <a:cubicBezTo>
                    <a:pt x="14838" y="3845"/>
                    <a:pt x="13112" y="-22"/>
                    <a:pt x="10144" y="0"/>
                  </a:cubicBezTo>
                  <a:close/>
                  <a:moveTo>
                    <a:pt x="10163" y="1129"/>
                  </a:moveTo>
                  <a:cubicBezTo>
                    <a:pt x="12297" y="1115"/>
                    <a:pt x="13552" y="3875"/>
                    <a:pt x="12323" y="5879"/>
                  </a:cubicBezTo>
                  <a:cubicBezTo>
                    <a:pt x="11201" y="7525"/>
                    <a:pt x="11138" y="9817"/>
                    <a:pt x="12167" y="11542"/>
                  </a:cubicBezTo>
                  <a:cubicBezTo>
                    <a:pt x="13106" y="13115"/>
                    <a:pt x="14774" y="13890"/>
                    <a:pt x="16401" y="13509"/>
                  </a:cubicBezTo>
                  <a:cubicBezTo>
                    <a:pt x="18578" y="13271"/>
                    <a:pt x="20056" y="15992"/>
                    <a:pt x="18913" y="18134"/>
                  </a:cubicBezTo>
                  <a:cubicBezTo>
                    <a:pt x="17830" y="20165"/>
                    <a:pt x="15219" y="20011"/>
                    <a:pt x="14323" y="17863"/>
                  </a:cubicBezTo>
                  <a:cubicBezTo>
                    <a:pt x="13524" y="16078"/>
                    <a:pt x="11927" y="14954"/>
                    <a:pt x="10181" y="14947"/>
                  </a:cubicBezTo>
                  <a:cubicBezTo>
                    <a:pt x="8407" y="14939"/>
                    <a:pt x="6781" y="16083"/>
                    <a:pt x="5981" y="17902"/>
                  </a:cubicBezTo>
                  <a:cubicBezTo>
                    <a:pt x="5532" y="18869"/>
                    <a:pt x="4734" y="19423"/>
                    <a:pt x="3891" y="19532"/>
                  </a:cubicBezTo>
                  <a:cubicBezTo>
                    <a:pt x="3062" y="19639"/>
                    <a:pt x="2181" y="19315"/>
                    <a:pt x="1583" y="18478"/>
                  </a:cubicBezTo>
                  <a:cubicBezTo>
                    <a:pt x="823" y="17413"/>
                    <a:pt x="821" y="16070"/>
                    <a:pt x="1328" y="15046"/>
                  </a:cubicBezTo>
                  <a:cubicBezTo>
                    <a:pt x="1840" y="14014"/>
                    <a:pt x="2858" y="13326"/>
                    <a:pt x="4050" y="13546"/>
                  </a:cubicBezTo>
                  <a:cubicBezTo>
                    <a:pt x="5563" y="13839"/>
                    <a:pt x="7095" y="13145"/>
                    <a:pt x="8025" y="11742"/>
                  </a:cubicBezTo>
                  <a:cubicBezTo>
                    <a:pt x="9162" y="10028"/>
                    <a:pt x="9175" y="7657"/>
                    <a:pt x="8058" y="5926"/>
                  </a:cubicBezTo>
                  <a:cubicBezTo>
                    <a:pt x="6795" y="3939"/>
                    <a:pt x="8022" y="1144"/>
                    <a:pt x="10163" y="1129"/>
                  </a:cubicBezTo>
                  <a:close/>
                </a:path>
              </a:pathLst>
            </a:custGeom>
            <a:gradFill>
              <a:gsLst>
                <a:gs pos="0">
                  <a:srgbClr val="B3DA4D"/>
                </a:gs>
                <a:gs pos="100000">
                  <a:srgbClr val="4FDAB3"/>
                </a:gs>
              </a:gsLst>
              <a:lin ang="12780168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>
                <a:solidFill>
                  <a:srgbClr val="252D3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4019124" y="5116608"/>
              <a:ext cx="1487700" cy="1487700"/>
            </a:xfrm>
            <a:prstGeom prst="ellipse">
              <a:avLst/>
            </a:prstGeom>
            <a:solidFill>
              <a:srgbClr val="EAE9EC"/>
            </a:solidFill>
            <a:ln>
              <a:noFill/>
            </a:ln>
            <a:effectLst>
              <a:outerShdw blurRad="63500" dist="12700" dir="5400000">
                <a:srgbClr val="000000">
                  <a:alpha val="31760"/>
                </a:srgbClr>
              </a:outerShdw>
            </a:effectLst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>
                <a:solidFill>
                  <a:srgbClr val="252D3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5210260" y="3278363"/>
              <a:ext cx="1236900" cy="1236900"/>
            </a:xfrm>
            <a:prstGeom prst="ellipse">
              <a:avLst/>
            </a:prstGeom>
            <a:solidFill>
              <a:srgbClr val="EAE9EC"/>
            </a:solidFill>
            <a:ln>
              <a:noFill/>
            </a:ln>
            <a:effectLst>
              <a:outerShdw blurRad="63500" dist="12700" dir="5400000">
                <a:srgbClr val="000000">
                  <a:alpha val="31760"/>
                </a:srgbClr>
              </a:outerShdw>
            </a:effectLst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>
                <a:solidFill>
                  <a:srgbClr val="252D3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3081761" y="3278363"/>
              <a:ext cx="1236900" cy="1236900"/>
            </a:xfrm>
            <a:prstGeom prst="ellipse">
              <a:avLst/>
            </a:prstGeom>
            <a:solidFill>
              <a:srgbClr val="EAE9EC"/>
            </a:solidFill>
            <a:ln>
              <a:noFill/>
            </a:ln>
            <a:effectLst>
              <a:outerShdw blurRad="63500" dist="12700" dir="5400000">
                <a:srgbClr val="000000">
                  <a:alpha val="31760"/>
                </a:srgbClr>
              </a:outerShdw>
            </a:effectLst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>
                <a:solidFill>
                  <a:srgbClr val="252D3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4"/>
            <p:cNvSpPr txBox="1"/>
            <p:nvPr/>
          </p:nvSpPr>
          <p:spPr>
            <a:xfrm>
              <a:off x="3797873" y="4386650"/>
              <a:ext cx="1933200" cy="6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Impact"/>
                <a:buNone/>
              </a:pPr>
              <a:r>
                <a:rPr lang="en-US" sz="1300" b="1">
                  <a:solidFill>
                    <a:srgbClr val="FFFFFF"/>
                  </a:solidFill>
                </a:rPr>
                <a:t>Dealing with</a:t>
              </a:r>
              <a:br>
                <a:rPr lang="en-US" sz="1300" b="1">
                  <a:solidFill>
                    <a:srgbClr val="FFFFFF"/>
                  </a:solidFill>
                </a:rPr>
              </a:br>
              <a:r>
                <a:rPr lang="en-US" sz="1300" b="1">
                  <a:solidFill>
                    <a:srgbClr val="FFFFFF"/>
                  </a:solidFill>
                </a:rPr>
                <a:t>Unbalanced Classes</a:t>
              </a:r>
              <a:endParaRPr sz="1300" b="1">
                <a:solidFill>
                  <a:srgbClr val="FFFFFF"/>
                </a:solidFill>
              </a:endParaRPr>
            </a:p>
          </p:txBody>
        </p:sp>
        <p:sp>
          <p:nvSpPr>
            <p:cNvPr id="159" name="Google Shape;159;p24"/>
            <p:cNvSpPr txBox="1"/>
            <p:nvPr/>
          </p:nvSpPr>
          <p:spPr>
            <a:xfrm>
              <a:off x="3168504" y="3691850"/>
              <a:ext cx="10635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-US" sz="1300" b="1">
                  <a:solidFill>
                    <a:schemeClr val="dk1"/>
                  </a:solidFill>
                </a:rPr>
                <a:t>Random Forest</a:t>
              </a:r>
              <a:endParaRPr sz="1300"/>
            </a:p>
          </p:txBody>
        </p:sp>
        <p:sp>
          <p:nvSpPr>
            <p:cNvPr id="160" name="Google Shape;160;p24"/>
            <p:cNvSpPr txBox="1"/>
            <p:nvPr/>
          </p:nvSpPr>
          <p:spPr>
            <a:xfrm>
              <a:off x="4198216" y="5655413"/>
              <a:ext cx="11325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-US" sz="1300" b="1">
                  <a:solidFill>
                    <a:schemeClr val="dk1"/>
                  </a:solidFill>
                </a:rPr>
                <a:t>LightGBM</a:t>
              </a:r>
              <a:endParaRPr sz="1300"/>
            </a:p>
          </p:txBody>
        </p:sp>
        <p:sp>
          <p:nvSpPr>
            <p:cNvPr id="161" name="Google Shape;161;p24"/>
            <p:cNvSpPr txBox="1"/>
            <p:nvPr/>
          </p:nvSpPr>
          <p:spPr>
            <a:xfrm>
              <a:off x="5386940" y="3691850"/>
              <a:ext cx="8838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-US" sz="1300" b="1">
                  <a:solidFill>
                    <a:schemeClr val="dk1"/>
                  </a:solidFill>
                </a:rPr>
                <a:t>XGBoost</a:t>
              </a:r>
              <a:endParaRPr sz="1300"/>
            </a:p>
          </p:txBody>
        </p:sp>
      </p:grpSp>
      <p:sp>
        <p:nvSpPr>
          <p:cNvPr id="162" name="Google Shape;162;p24"/>
          <p:cNvSpPr/>
          <p:nvPr/>
        </p:nvSpPr>
        <p:spPr>
          <a:xfrm>
            <a:off x="1223575" y="4545000"/>
            <a:ext cx="1199700" cy="11997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>
              <a:solidFill>
                <a:srgbClr val="252D30"/>
              </a:solidFill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7096350" y="4545000"/>
            <a:ext cx="1199700" cy="11997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>
              <a:solidFill>
                <a:srgbClr val="252D30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1131753" y="4957778"/>
            <a:ext cx="1386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 b="1">
                <a:solidFill>
                  <a:srgbClr val="252D30"/>
                </a:solidFill>
              </a:rPr>
              <a:t>Undersampling</a:t>
            </a:r>
            <a:endParaRPr sz="1500"/>
          </a:p>
        </p:txBody>
      </p:sp>
      <p:sp>
        <p:nvSpPr>
          <p:cNvPr id="165" name="Google Shape;165;p24"/>
          <p:cNvSpPr txBox="1"/>
          <p:nvPr/>
        </p:nvSpPr>
        <p:spPr>
          <a:xfrm>
            <a:off x="7096350" y="4957775"/>
            <a:ext cx="1199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252D30"/>
                </a:solidFill>
              </a:rPr>
              <a:t>Oversampling</a:t>
            </a:r>
            <a:endParaRPr sz="1600"/>
          </a:p>
        </p:txBody>
      </p:sp>
      <p:sp>
        <p:nvSpPr>
          <p:cNvPr id="166" name="Google Shape;166;p24"/>
          <p:cNvSpPr txBox="1"/>
          <p:nvPr/>
        </p:nvSpPr>
        <p:spPr>
          <a:xfrm>
            <a:off x="311700" y="244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Data Discovery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4884213" y="3470475"/>
            <a:ext cx="3927900" cy="3188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527550" y="213525"/>
            <a:ext cx="59286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55600" lvl="0" indent="0" algn="just" rtl="0">
              <a:lnSpc>
                <a:spcPct val="153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600"/>
          </a:p>
        </p:txBody>
      </p:sp>
      <p:graphicFrame>
        <p:nvGraphicFramePr>
          <p:cNvPr id="175" name="Google Shape;175;p25"/>
          <p:cNvGraphicFramePr/>
          <p:nvPr/>
        </p:nvGraphicFramePr>
        <p:xfrm>
          <a:off x="527550" y="982660"/>
          <a:ext cx="8360125" cy="2263140"/>
        </p:xfrm>
        <a:graphic>
          <a:graphicData uri="http://schemas.openxmlformats.org/drawingml/2006/table">
            <a:tbl>
              <a:tblPr>
                <a:noFill/>
                <a:tableStyleId>{F06883B3-8D2D-4DDC-BA0B-2824E62E404D}</a:tableStyleId>
              </a:tblPr>
              <a:tblGrid>
                <a:gridCol w="167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7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42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XGBoost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42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LightGBM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42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LightGBM (SMOTE)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42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42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0.853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0.855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0.856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0.915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ROC-AUC Score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42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0.728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0.738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0.740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0.956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False Positive Rate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42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0.0023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0.0091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0.0080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0.0082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" name="Google Shape;176;p25"/>
          <p:cNvSpPr/>
          <p:nvPr/>
        </p:nvSpPr>
        <p:spPr>
          <a:xfrm>
            <a:off x="574600" y="3472750"/>
            <a:ext cx="3927900" cy="3188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675250" y="3585100"/>
            <a:ext cx="3726600" cy="2963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675249" y="6156525"/>
            <a:ext cx="3726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/>
                <a:ea typeface="Roboto"/>
                <a:cs typeface="Roboto"/>
                <a:sym typeface="Roboto"/>
              </a:rPr>
              <a:t>KS Statistic Graph confirming overfitting in SMOTE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50" y="3675350"/>
            <a:ext cx="3358800" cy="25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4984863" y="3582825"/>
            <a:ext cx="3726600" cy="2963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775" y="3675350"/>
            <a:ext cx="3358800" cy="25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4984874" y="6156525"/>
            <a:ext cx="3726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/>
                <a:ea typeface="Roboto"/>
                <a:cs typeface="Roboto"/>
                <a:sym typeface="Roboto"/>
              </a:rPr>
              <a:t>Confusion Matrix for LightGBM Model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311700" y="2442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Model Selection and Evaluation Metrics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25" y="874825"/>
            <a:ext cx="3833100" cy="2380150"/>
          </a:xfrm>
          <a:prstGeom prst="rect">
            <a:avLst/>
          </a:prstGeom>
          <a:noFill/>
          <a:ln w="381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0" name="Google Shape;190;p26"/>
          <p:cNvSpPr txBox="1"/>
          <p:nvPr/>
        </p:nvSpPr>
        <p:spPr>
          <a:xfrm>
            <a:off x="1001626" y="3080300"/>
            <a:ext cx="33516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 b="1">
                <a:solidFill>
                  <a:srgbClr val="FFFFFF"/>
                </a:solidFill>
              </a:rPr>
              <a:t>Average CMS Total part-d payment amount VS. age_bins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375" y="874825"/>
            <a:ext cx="3833100" cy="2380150"/>
          </a:xfrm>
          <a:prstGeom prst="rect">
            <a:avLst/>
          </a:prstGeom>
          <a:noFill/>
          <a:ln w="381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" name="Google Shape;192;p26"/>
          <p:cNvSpPr txBox="1"/>
          <p:nvPr/>
        </p:nvSpPr>
        <p:spPr>
          <a:xfrm>
            <a:off x="5301500" y="3080300"/>
            <a:ext cx="31248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 b="1">
                <a:solidFill>
                  <a:srgbClr val="FFFFFF"/>
                </a:solidFill>
              </a:rPr>
              <a:t>Average CMS Total part-d payment amount VS. mabh_seg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600" y="3845150"/>
            <a:ext cx="3833100" cy="2448300"/>
          </a:xfrm>
          <a:prstGeom prst="rect">
            <a:avLst/>
          </a:prstGeom>
          <a:noFill/>
          <a:ln w="381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" name="Google Shape;194;p26"/>
          <p:cNvSpPr txBox="1"/>
          <p:nvPr/>
        </p:nvSpPr>
        <p:spPr>
          <a:xfrm>
            <a:off x="1295475" y="6113225"/>
            <a:ext cx="30000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 b="1">
                <a:solidFill>
                  <a:srgbClr val="FFFFFF"/>
                </a:solidFill>
              </a:rPr>
              <a:t>CMS Total part-d payment amount VS. age_bins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975" y="3853325"/>
            <a:ext cx="3810500" cy="2448300"/>
          </a:xfrm>
          <a:prstGeom prst="rect">
            <a:avLst/>
          </a:prstGeom>
          <a:noFill/>
          <a:ln w="38100" cap="flat" cmpd="sng">
            <a:solidFill>
              <a:srgbClr val="5C9A1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" name="Google Shape;196;p26"/>
          <p:cNvSpPr txBox="1"/>
          <p:nvPr/>
        </p:nvSpPr>
        <p:spPr>
          <a:xfrm>
            <a:off x="5416175" y="6112025"/>
            <a:ext cx="30831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 b="1">
                <a:solidFill>
                  <a:srgbClr val="FFFFFF"/>
                </a:solidFill>
              </a:rPr>
              <a:t>Credit_hh_bankcard_severederog VS. cons_hhcomp</a:t>
            </a:r>
            <a:endParaRPr sz="1100" b="1">
              <a:solidFill>
                <a:srgbClr val="FFFFFF"/>
              </a:solidFill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311700" y="244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Key Insights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-1675" y="108"/>
            <a:ext cx="334500" cy="68580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4884213" y="3470475"/>
            <a:ext cx="3927900" cy="3188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574600" y="3472750"/>
            <a:ext cx="3927900" cy="3188100"/>
          </a:xfrm>
          <a:prstGeom prst="rect">
            <a:avLst/>
          </a:prstGeom>
          <a:solidFill>
            <a:srgbClr val="5C9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675250" y="3585100"/>
            <a:ext cx="3726600" cy="2963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675249" y="6156525"/>
            <a:ext cx="3726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/>
                <a:ea typeface="Roboto"/>
                <a:cs typeface="Roboto"/>
                <a:sym typeface="Roboto"/>
              </a:rPr>
              <a:t>Top 20 Features by Feature Importance in Model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4984863" y="3582825"/>
            <a:ext cx="3726600" cy="2963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D7E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4984874" y="6156525"/>
            <a:ext cx="3726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/>
                <a:ea typeface="Roboto"/>
                <a:cs typeface="Roboto"/>
                <a:sym typeface="Roboto"/>
              </a:rPr>
              <a:t>t-SNE Plot for Top 5 Variables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425" y="3629275"/>
            <a:ext cx="2647500" cy="25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63" y="3676387"/>
            <a:ext cx="3649176" cy="24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702025" y="966475"/>
            <a:ext cx="79224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The Top contributing Features based on the model included - 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3C47D"/>
                </a:solidFill>
              </a:rPr>
              <a:t>Age, Disability Indicator, Prescription Drug Spend, Member Risk Score, Ambulance Spend and Claims</a:t>
            </a:r>
            <a:endParaRPr sz="1800" b="1">
              <a:solidFill>
                <a:srgbClr val="93C47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A t-SNE Plot of the Top 5 Variables based on Model Feature Importance showed a clear distinction between the centroids of the positive and negative classes, thus validating the claim that these features can be used to accurately predict Transportation Issues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311700" y="244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Model Validation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9144003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-533400" y="2256950"/>
            <a:ext cx="6015900" cy="1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endParaRPr sz="6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 </a:t>
            </a:r>
            <a:endParaRPr sz="6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HiSlide Base Colour Theme">
      <a:dk1>
        <a:srgbClr val="2A363E"/>
      </a:dk1>
      <a:lt1>
        <a:srgbClr val="FEFFFE"/>
      </a:lt1>
      <a:dk2>
        <a:srgbClr val="8B909B"/>
      </a:dk2>
      <a:lt2>
        <a:srgbClr val="F3F4F5"/>
      </a:lt2>
      <a:accent1>
        <a:srgbClr val="FECC42"/>
      </a:accent1>
      <a:accent2>
        <a:srgbClr val="FA7571"/>
      </a:accent2>
      <a:accent3>
        <a:srgbClr val="2598F5"/>
      </a:accent3>
      <a:accent4>
        <a:srgbClr val="924883"/>
      </a:accent4>
      <a:accent5>
        <a:srgbClr val="9BCAFA"/>
      </a:accent5>
      <a:accent6>
        <a:srgbClr val="D5D8DA"/>
      </a:accent6>
      <a:hlink>
        <a:srgbClr val="2598F3"/>
      </a:hlink>
      <a:folHlink>
        <a:srgbClr val="2598F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2142</Words>
  <Application>Microsoft Office PowerPoint</Application>
  <PresentationFormat>On-screen Show (4:3)</PresentationFormat>
  <Paragraphs>420</Paragraphs>
  <Slides>34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Barlow Medium</vt:lpstr>
      <vt:lpstr>Helvetica Neue Light</vt:lpstr>
      <vt:lpstr>Arial</vt:lpstr>
      <vt:lpstr>Calibri</vt:lpstr>
      <vt:lpstr>Montserrat</vt:lpstr>
      <vt:lpstr>Roboto</vt:lpstr>
      <vt:lpstr>Helvetica Neue</vt:lpstr>
      <vt:lpstr>Impact</vt:lpstr>
      <vt:lpstr>Roboto Thin</vt:lpstr>
      <vt:lpstr>Barlow</vt:lpstr>
      <vt:lpstr>Simple Light</vt:lpstr>
      <vt:lpstr>White</vt:lpstr>
      <vt:lpstr>PowerPoint Presentation</vt:lpstr>
      <vt:lpstr>PowerPoint Presentation</vt:lpstr>
      <vt:lpstr>Transportation - A Key Social Determinant of Health</vt:lpstr>
      <vt:lpstr>Transportation Issues and their Impact</vt:lpstr>
      <vt:lpstr>PowerPoint Presentation</vt:lpstr>
      <vt:lpstr>Model Selection and Evaluation Metrics</vt:lpstr>
      <vt:lpstr>PowerPoint Presentation</vt:lpstr>
      <vt:lpstr>PowerPoint Presentation</vt:lpstr>
      <vt:lpstr>PowerPoint Presentation</vt:lpstr>
      <vt:lpstr>Hygieia for Humana</vt:lpstr>
      <vt:lpstr>Hygieia for Humana</vt:lpstr>
      <vt:lpstr>Hygieia for Humana</vt:lpstr>
      <vt:lpstr>Current State of Telehealth</vt:lpstr>
      <vt:lpstr>TeleHealth Solutions</vt:lpstr>
      <vt:lpstr>Blockchain based EHR for Telehealth</vt:lpstr>
      <vt:lpstr>Digital Identity Enhances Telehealth</vt:lpstr>
      <vt:lpstr>Humana     ACOs</vt:lpstr>
      <vt:lpstr>Beyond Healthcare</vt:lpstr>
      <vt:lpstr>Beyond-Health Solutions</vt:lpstr>
      <vt:lpstr>Integration of Gig Economy with Humana Rx</vt:lpstr>
      <vt:lpstr>PowerPoint Presentation</vt:lpstr>
      <vt:lpstr>Blockchain based Digital Ad-Campaigns</vt:lpstr>
      <vt:lpstr>Consortium based Awareness Campaigns</vt:lpstr>
      <vt:lpstr>Prototype - Blockchain based Platform </vt:lpstr>
      <vt:lpstr>What will it take - Business Case</vt:lpstr>
      <vt:lpstr>PowerPoint Presentation</vt:lpstr>
      <vt:lpstr>Estimated Financials</vt:lpstr>
      <vt:lpstr>Closing Thoughts</vt:lpstr>
      <vt:lpstr>PowerPoint Presentation</vt:lpstr>
      <vt:lpstr>PowerPoint Presentation</vt:lpstr>
      <vt:lpstr>Customer Journey</vt:lpstr>
      <vt:lpstr>Estimated Financials - Revenue</vt:lpstr>
      <vt:lpstr>Estimated Financials - Cost</vt:lpstr>
      <vt:lpstr>Estimated Financials - Cost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tucci</cp:lastModifiedBy>
  <cp:revision>4</cp:revision>
  <dcterms:modified xsi:type="dcterms:W3CDTF">2020-11-10T22:04:10Z</dcterms:modified>
</cp:coreProperties>
</file>